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87" r:id="rId2"/>
    <p:sldId id="488" r:id="rId3"/>
    <p:sldId id="489" r:id="rId4"/>
    <p:sldId id="490" r:id="rId5"/>
    <p:sldId id="491" r:id="rId6"/>
    <p:sldId id="492" r:id="rId7"/>
    <p:sldId id="494" r:id="rId8"/>
    <p:sldId id="484" r:id="rId9"/>
    <p:sldId id="485" r:id="rId10"/>
    <p:sldId id="486" r:id="rId11"/>
    <p:sldId id="493" r:id="rId1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E9BD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12DB02-AB08-4A5F-8FA2-6CAC21E74584}" v="22" dt="2022-02-09T14:59:40.2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5" autoAdjust="0"/>
    <p:restoredTop sz="87929" autoAdjust="0"/>
  </p:normalViewPr>
  <p:slideViewPr>
    <p:cSldViewPr>
      <p:cViewPr varScale="1">
        <p:scale>
          <a:sx n="72" d="100"/>
          <a:sy n="72" d="100"/>
        </p:scale>
        <p:origin x="166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iq Gilani" userId="f95dad9b-1e6c-498c-b573-9242e9268dd4" providerId="ADAL" clId="{9712DB02-AB08-4A5F-8FA2-6CAC21E74584}"/>
    <pc:docChg chg="modSld">
      <pc:chgData name="Tariq Gilani" userId="f95dad9b-1e6c-498c-b573-9242e9268dd4" providerId="ADAL" clId="{9712DB02-AB08-4A5F-8FA2-6CAC21E74584}" dt="2022-02-09T17:18:19.806" v="65" actId="20577"/>
      <pc:docMkLst>
        <pc:docMk/>
      </pc:docMkLst>
      <pc:sldChg chg="modAnim">
        <pc:chgData name="Tariq Gilani" userId="f95dad9b-1e6c-498c-b573-9242e9268dd4" providerId="ADAL" clId="{9712DB02-AB08-4A5F-8FA2-6CAC21E74584}" dt="2022-02-09T15:45:27.378" v="52"/>
        <pc:sldMkLst>
          <pc:docMk/>
          <pc:sldMk cId="1077739886" sldId="487"/>
        </pc:sldMkLst>
      </pc:sldChg>
      <pc:sldChg chg="modSp modAnim">
        <pc:chgData name="Tariq Gilani" userId="f95dad9b-1e6c-498c-b573-9242e9268dd4" providerId="ADAL" clId="{9712DB02-AB08-4A5F-8FA2-6CAC21E74584}" dt="2022-02-09T17:18:19.806" v="65" actId="20577"/>
        <pc:sldMkLst>
          <pc:docMk/>
          <pc:sldMk cId="488068233" sldId="488"/>
        </pc:sldMkLst>
        <pc:spChg chg="mod">
          <ac:chgData name="Tariq Gilani" userId="f95dad9b-1e6c-498c-b573-9242e9268dd4" providerId="ADAL" clId="{9712DB02-AB08-4A5F-8FA2-6CAC21E74584}" dt="2022-02-09T17:18:19.806" v="65" actId="20577"/>
          <ac:spMkLst>
            <pc:docMk/>
            <pc:sldMk cId="488068233" sldId="488"/>
            <ac:spMk id="18" creationId="{D87B7D81-22BC-47FE-BD52-C656907E0D33}"/>
          </ac:spMkLst>
        </pc:spChg>
      </pc:sldChg>
      <pc:sldChg chg="modAnim">
        <pc:chgData name="Tariq Gilani" userId="f95dad9b-1e6c-498c-b573-9242e9268dd4" providerId="ADAL" clId="{9712DB02-AB08-4A5F-8FA2-6CAC21E74584}" dt="2022-02-09T14:58:11.502" v="19"/>
        <pc:sldMkLst>
          <pc:docMk/>
          <pc:sldMk cId="784825388" sldId="490"/>
        </pc:sldMkLst>
      </pc:sldChg>
      <pc:sldChg chg="modSp modAnim">
        <pc:chgData name="Tariq Gilani" userId="f95dad9b-1e6c-498c-b573-9242e9268dd4" providerId="ADAL" clId="{9712DB02-AB08-4A5F-8FA2-6CAC21E74584}" dt="2022-02-09T16:32:10.612" v="53" actId="20577"/>
        <pc:sldMkLst>
          <pc:docMk/>
          <pc:sldMk cId="633799791" sldId="491"/>
        </pc:sldMkLst>
        <pc:spChg chg="mod">
          <ac:chgData name="Tariq Gilani" userId="f95dad9b-1e6c-498c-b573-9242e9268dd4" providerId="ADAL" clId="{9712DB02-AB08-4A5F-8FA2-6CAC21E74584}" dt="2022-02-09T16:32:10.612" v="53" actId="20577"/>
          <ac:spMkLst>
            <pc:docMk/>
            <pc:sldMk cId="633799791" sldId="491"/>
            <ac:spMk id="22" creationId="{802B8289-E6EA-4B91-AB10-1E92DD170D0B}"/>
          </ac:spMkLst>
        </pc:spChg>
      </pc:sldChg>
      <pc:sldChg chg="modSp">
        <pc:chgData name="Tariq Gilani" userId="f95dad9b-1e6c-498c-b573-9242e9268dd4" providerId="ADAL" clId="{9712DB02-AB08-4A5F-8FA2-6CAC21E74584}" dt="2022-02-09T16:40:49.345" v="64" actId="20577"/>
        <pc:sldMkLst>
          <pc:docMk/>
          <pc:sldMk cId="673091161" sldId="492"/>
        </pc:sldMkLst>
        <pc:spChg chg="mod">
          <ac:chgData name="Tariq Gilani" userId="f95dad9b-1e6c-498c-b573-9242e9268dd4" providerId="ADAL" clId="{9712DB02-AB08-4A5F-8FA2-6CAC21E74584}" dt="2022-02-09T16:40:49.345" v="64" actId="20577"/>
          <ac:spMkLst>
            <pc:docMk/>
            <pc:sldMk cId="673091161" sldId="492"/>
            <ac:spMk id="39" creationId="{B1B7CC48-FE67-4802-8999-95D694BDBB86}"/>
          </ac:spMkLst>
        </pc:spChg>
      </pc:sldChg>
      <pc:sldChg chg="modSp">
        <pc:chgData name="Tariq Gilani" userId="f95dad9b-1e6c-498c-b573-9242e9268dd4" providerId="ADAL" clId="{9712DB02-AB08-4A5F-8FA2-6CAC21E74584}" dt="2022-02-09T15:00:35.324" v="23" actId="13926"/>
        <pc:sldMkLst>
          <pc:docMk/>
          <pc:sldMk cId="4091393747" sldId="493"/>
        </pc:sldMkLst>
        <pc:spChg chg="mod">
          <ac:chgData name="Tariq Gilani" userId="f95dad9b-1e6c-498c-b573-9242e9268dd4" providerId="ADAL" clId="{9712DB02-AB08-4A5F-8FA2-6CAC21E74584}" dt="2022-02-09T15:00:35.324" v="23" actId="13926"/>
          <ac:spMkLst>
            <pc:docMk/>
            <pc:sldMk cId="4091393747" sldId="493"/>
            <ac:spMk id="4" creationId="{7121088A-3386-44CE-A8DD-A63E7920FE8D}"/>
          </ac:spMkLst>
        </pc:spChg>
        <pc:spChg chg="mod">
          <ac:chgData name="Tariq Gilani" userId="f95dad9b-1e6c-498c-b573-9242e9268dd4" providerId="ADAL" clId="{9712DB02-AB08-4A5F-8FA2-6CAC21E74584}" dt="2022-02-09T15:00:15.801" v="21" actId="13926"/>
          <ac:spMkLst>
            <pc:docMk/>
            <pc:sldMk cId="4091393747" sldId="493"/>
            <ac:spMk id="6" creationId="{6690299C-2BB9-4675-AF5E-B8320858E4A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94DA0A98-2AD0-472F-8777-E60833CEE435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63EF978-DB3F-4704-8AA4-B77F61572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21212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7" y="4387443"/>
            <a:ext cx="5609233" cy="415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fld id="{852237C4-BF96-4E80-B42C-D4AF7E851D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237C4-BF96-4E80-B42C-D4AF7E851DD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11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237C4-BF96-4E80-B42C-D4AF7E851DD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367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A0E14-2D95-47E4-B943-5DBDA35AF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3752E-6C9A-4E27-B4E9-6B0CC60D8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EAB65-1FD7-4D83-88A2-B8DC0C3C7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80C6A-A409-4A38-A466-B617495E2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9BDD-6C82-461D-8775-09401B277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1FA7-1178-4368-81E4-7C2769493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C9832-92E6-486A-8249-8A0D70D47B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BF471-09BC-4892-A405-9C7938BDE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6B48-D4F4-4915-817E-481BE11E38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7E551-B4FB-4BD4-A1E2-04AC09280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4CFA9-F17B-4BC1-B083-5BDB278F7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D83B7CF2-99BC-4865-AF9F-C9E2AA783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34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6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11" Type="http://schemas.openxmlformats.org/officeDocument/2006/relationships/image" Target="../media/image66.png"/><Relationship Id="rId5" Type="http://schemas.openxmlformats.org/officeDocument/2006/relationships/image" Target="../media/image49.png"/><Relationship Id="rId10" Type="http://schemas.openxmlformats.org/officeDocument/2006/relationships/image" Target="../media/image65.png"/><Relationship Id="rId4" Type="http://schemas.openxmlformats.org/officeDocument/2006/relationships/image" Target="../media/image48.png"/><Relationship Id="rId9" Type="http://schemas.openxmlformats.org/officeDocument/2006/relationships/image" Target="../media/image5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3" Type="http://schemas.openxmlformats.org/officeDocument/2006/relationships/image" Target="../media/image84.png"/><Relationship Id="rId7" Type="http://schemas.openxmlformats.org/officeDocument/2006/relationships/image" Target="../media/image88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7.png"/><Relationship Id="rId5" Type="http://schemas.openxmlformats.org/officeDocument/2006/relationships/image" Target="../media/image86.png"/><Relationship Id="rId4" Type="http://schemas.openxmlformats.org/officeDocument/2006/relationships/image" Target="../media/image85.png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3" Type="http://schemas.openxmlformats.org/officeDocument/2006/relationships/image" Target="../media/image91.png"/><Relationship Id="rId7" Type="http://schemas.openxmlformats.org/officeDocument/2006/relationships/image" Target="../media/image9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4.png"/><Relationship Id="rId5" Type="http://schemas.openxmlformats.org/officeDocument/2006/relationships/image" Target="../media/image93.png"/><Relationship Id="rId4" Type="http://schemas.openxmlformats.org/officeDocument/2006/relationships/image" Target="../media/image92.png"/><Relationship Id="rId9" Type="http://schemas.openxmlformats.org/officeDocument/2006/relationships/image" Target="../media/image9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0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1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140.png"/><Relationship Id="rId7" Type="http://schemas.openxmlformats.org/officeDocument/2006/relationships/image" Target="../media/image24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160.png"/><Relationship Id="rId4" Type="http://schemas.openxmlformats.org/officeDocument/2006/relationships/image" Target="../media/image150.png"/><Relationship Id="rId9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00A0B92-65FA-4ABB-ACB6-7419931755CC}"/>
              </a:ext>
            </a:extLst>
          </p:cNvPr>
          <p:cNvSpPr txBox="1"/>
          <p:nvPr/>
        </p:nvSpPr>
        <p:spPr>
          <a:xfrm>
            <a:off x="838200" y="3810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Rate Processes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67D717-5525-4D1B-8F7C-AF9D3F682F2B}"/>
              </a:ext>
            </a:extLst>
          </p:cNvPr>
          <p:cNvSpPr txBox="1"/>
          <p:nvPr/>
        </p:nvSpPr>
        <p:spPr>
          <a:xfrm>
            <a:off x="3733800" y="381000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We talked about energy, heating, work, heat capacity. And we know energy (heat) can be transported but how?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BF8414-D821-454B-8085-04A29A674437}"/>
              </a:ext>
            </a:extLst>
          </p:cNvPr>
          <p:cNvSpPr txBox="1"/>
          <p:nvPr/>
        </p:nvSpPr>
        <p:spPr>
          <a:xfrm>
            <a:off x="609600" y="842665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Kinetic or transport theory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DCD6ED-D818-448B-9D47-9394B4E613EF}"/>
              </a:ext>
            </a:extLst>
          </p:cNvPr>
          <p:cNvSpPr txBox="1"/>
          <p:nvPr/>
        </p:nvSpPr>
        <p:spPr>
          <a:xfrm>
            <a:off x="990600" y="1401743"/>
            <a:ext cx="693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 thermodynamics we deal with equilibrium states, while transport theory deals with “kinetics” – transition.</a:t>
            </a:r>
          </a:p>
          <a:p>
            <a:r>
              <a:rPr lang="en-US" sz="2000" dirty="0"/>
              <a:t>So the Transport theory is not the part of Thermodynamics.</a:t>
            </a:r>
          </a:p>
          <a:p>
            <a:r>
              <a:rPr lang="en-US" sz="2000" dirty="0"/>
              <a:t>But still we need to know how the heat is transported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767C54-D2F7-47D4-97BD-87517D13B288}"/>
              </a:ext>
            </a:extLst>
          </p:cNvPr>
          <p:cNvSpPr txBox="1"/>
          <p:nvPr/>
        </p:nvSpPr>
        <p:spPr>
          <a:xfrm>
            <a:off x="584200" y="2739330"/>
            <a:ext cx="261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Heat is transported by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60F423-46FA-4B26-9923-45684BC0E235}"/>
              </a:ext>
            </a:extLst>
          </p:cNvPr>
          <p:cNvSpPr txBox="1"/>
          <p:nvPr/>
        </p:nvSpPr>
        <p:spPr>
          <a:xfrm>
            <a:off x="5105400" y="281932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Convection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78D73E-5C14-4979-A17B-FD90D162E079}"/>
              </a:ext>
            </a:extLst>
          </p:cNvPr>
          <p:cNvSpPr txBox="1"/>
          <p:nvPr/>
        </p:nvSpPr>
        <p:spPr>
          <a:xfrm>
            <a:off x="3352800" y="281932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Conduction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6744AD-3B4D-48A2-B968-B9767F45688B}"/>
              </a:ext>
            </a:extLst>
          </p:cNvPr>
          <p:cNvSpPr txBox="1"/>
          <p:nvPr/>
        </p:nvSpPr>
        <p:spPr>
          <a:xfrm>
            <a:off x="6781800" y="281932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Radiation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7124ADC-5854-4E95-AA97-6A04CBED847C}"/>
                  </a:ext>
                </a:extLst>
              </p:cNvPr>
              <p:cNvSpPr txBox="1"/>
              <p:nvPr/>
            </p:nvSpPr>
            <p:spPr>
              <a:xfrm>
                <a:off x="2438400" y="3429000"/>
                <a:ext cx="2362200" cy="695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𝑑𝑇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7124ADC-5854-4E95-AA97-6A04CBED84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429000"/>
                <a:ext cx="2362200" cy="6950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A7B2CECF-4B68-43DF-846A-34EA116B5721}"/>
              </a:ext>
            </a:extLst>
          </p:cNvPr>
          <p:cNvSpPr txBox="1"/>
          <p:nvPr/>
        </p:nvSpPr>
        <p:spPr>
          <a:xfrm>
            <a:off x="228600" y="4124062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 Sign means if T increases from 1</a:t>
            </a:r>
            <a:r>
              <a:rPr lang="en-US" dirty="0">
                <a:sym typeface="Wingdings" panose="05000000000000000000" pitchFamily="2" charset="2"/>
              </a:rPr>
              <a:t> 2, Q will flow from 2  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B5A3F76-F6BE-402B-AAB9-95D8FBAFF140}"/>
                  </a:ext>
                </a:extLst>
              </p:cNvPr>
              <p:cNvSpPr txBox="1"/>
              <p:nvPr/>
            </p:nvSpPr>
            <p:spPr>
              <a:xfrm>
                <a:off x="4419600" y="4075260"/>
                <a:ext cx="2362200" cy="6767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𝑑𝑇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B5A3F76-F6BE-402B-AAB9-95D8FBAFF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075260"/>
                <a:ext cx="2362200" cy="6767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512255A9-2E44-4037-8480-B162E78D5EBA}"/>
              </a:ext>
            </a:extLst>
          </p:cNvPr>
          <p:cNvSpPr txBox="1"/>
          <p:nvPr/>
        </p:nvSpPr>
        <p:spPr>
          <a:xfrm>
            <a:off x="5372100" y="348326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Heat flux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92B6244-6F5F-420D-A536-D4DB29CC6837}"/>
              </a:ext>
            </a:extLst>
          </p:cNvPr>
          <p:cNvCxnSpPr/>
          <p:nvPr/>
        </p:nvCxnSpPr>
        <p:spPr>
          <a:xfrm flipH="1">
            <a:off x="5181600" y="3865690"/>
            <a:ext cx="381000" cy="1826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F2EC5F0-17D1-4600-8C7C-BDEC6ED27152}"/>
                  </a:ext>
                </a:extLst>
              </p:cNvPr>
              <p:cNvSpPr txBox="1"/>
              <p:nvPr/>
            </p:nvSpPr>
            <p:spPr>
              <a:xfrm>
                <a:off x="1300480" y="5052306"/>
                <a:ext cx="2324100" cy="676724"/>
              </a:xfrm>
              <a:prstGeom prst="rect">
                <a:avLst/>
              </a:prstGeom>
              <a:noFill/>
              <a:ln w="19050"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𝐻𝑒𝑎𝑡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𝑓𝑙𝑢𝑥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∝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𝑑𝑇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F2EC5F0-17D1-4600-8C7C-BDEC6ED271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0480" y="5052306"/>
                <a:ext cx="2324100" cy="6767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EE1DAB91-7E66-40AB-9A03-A3D8A754B8E8}"/>
              </a:ext>
            </a:extLst>
          </p:cNvPr>
          <p:cNvSpPr txBox="1"/>
          <p:nvPr/>
        </p:nvSpPr>
        <p:spPr>
          <a:xfrm>
            <a:off x="4419600" y="53340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Fourier Heat Conduction Law</a:t>
            </a:r>
          </a:p>
        </p:txBody>
      </p:sp>
    </p:spTree>
    <p:extLst>
      <p:ext uri="{BB962C8B-B14F-4D97-AF65-F5344CB8AC3E}">
        <p14:creationId xmlns:p14="http://schemas.microsoft.com/office/powerpoint/2010/main" val="1077739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8" grpId="0" animBg="1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857D7B-C1EF-490F-8EB2-FA497FFA8CDF}"/>
              </a:ext>
            </a:extLst>
          </p:cNvPr>
          <p:cNvSpPr txBox="1"/>
          <p:nvPr/>
        </p:nvSpPr>
        <p:spPr>
          <a:xfrm>
            <a:off x="138430" y="109008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P: 1.55 </a:t>
            </a:r>
            <a:r>
              <a:rPr lang="en-US" sz="2400" dirty="0" err="1"/>
              <a:t>Cont</a:t>
            </a:r>
            <a:r>
              <a:rPr lang="en-US" sz="2400" dirty="0"/>
              <a:t>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922C8D-2A80-489C-BEF7-EEA7D78DA8DB}"/>
              </a:ext>
            </a:extLst>
          </p:cNvPr>
          <p:cNvSpPr txBox="1"/>
          <p:nvPr/>
        </p:nvSpPr>
        <p:spPr>
          <a:xfrm>
            <a:off x="3002280" y="170563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(d)   Do yourself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3A276CA-2954-4D4C-9E96-612AC189804D}"/>
                  </a:ext>
                </a:extLst>
              </p:cNvPr>
              <p:cNvSpPr txBox="1"/>
              <p:nvPr/>
            </p:nvSpPr>
            <p:spPr>
              <a:xfrm>
                <a:off x="405130" y="681919"/>
                <a:ext cx="7239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lphaLcParenBoth" startAt="5"/>
                </a:pPr>
                <a:r>
                  <a:rPr lang="en-US" sz="2000" dirty="0"/>
                  <a:t>Estimate the average temperature of the sun (star), whose mass</a:t>
                </a:r>
              </a:p>
              <a:p>
                <a:r>
                  <a:rPr lang="en-US" sz="2000" dirty="0"/>
                  <a:t>       is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</m:t>
                        </m:r>
                      </m:sup>
                    </m:sSup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𝑘𝑔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and radius is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. Assume that the sun is</a:t>
                </a:r>
              </a:p>
              <a:p>
                <a:r>
                  <a:rPr lang="en-US" sz="2000" dirty="0"/>
                  <a:t>       made entirely of protons and electrons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3A276CA-2954-4D4C-9E96-612AC18980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30" y="681919"/>
                <a:ext cx="7239000" cy="1015663"/>
              </a:xfrm>
              <a:prstGeom prst="rect">
                <a:avLst/>
              </a:prstGeom>
              <a:blipFill>
                <a:blip r:embed="rId2"/>
                <a:stretch>
                  <a:fillRect l="-673" t="-3614" b="-10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06C090-E620-4077-8609-595D45D0BE30}"/>
                  </a:ext>
                </a:extLst>
              </p:cNvPr>
              <p:cNvSpPr txBox="1"/>
              <p:nvPr/>
            </p:nvSpPr>
            <p:spPr>
              <a:xfrm>
                <a:off x="723900" y="1645235"/>
                <a:ext cx="2438400" cy="668516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06C090-E620-4077-8609-595D45D0BE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" y="1645235"/>
                <a:ext cx="2438400" cy="6685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45E86C6-EE24-4139-BC9F-4A176A1FEF40}"/>
                  </a:ext>
                </a:extLst>
              </p:cNvPr>
              <p:cNvSpPr txBox="1"/>
              <p:nvPr/>
            </p:nvSpPr>
            <p:spPr>
              <a:xfrm>
                <a:off x="3069590" y="1618689"/>
                <a:ext cx="2165350" cy="695062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45E86C6-EE24-4139-BC9F-4A176A1FEF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590" y="1618689"/>
                <a:ext cx="2165350" cy="6950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05ABF96-686E-4DE1-B3F5-85C0394401A1}"/>
                  </a:ext>
                </a:extLst>
              </p:cNvPr>
              <p:cNvSpPr txBox="1"/>
              <p:nvPr/>
            </p:nvSpPr>
            <p:spPr>
              <a:xfrm>
                <a:off x="5477510" y="1642926"/>
                <a:ext cx="1524000" cy="670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05ABF96-686E-4DE1-B3F5-85C0394401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510" y="1642926"/>
                <a:ext cx="1524000" cy="6708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0269D0C-8EF0-4570-9C43-E5C02F80ECE1}"/>
                  </a:ext>
                </a:extLst>
              </p:cNvPr>
              <p:cNvSpPr txBox="1"/>
              <p:nvPr/>
            </p:nvSpPr>
            <p:spPr>
              <a:xfrm>
                <a:off x="843280" y="2340297"/>
                <a:ext cx="3055620" cy="666401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ym typeface="Wingdings" panose="05000000000000000000" pitchFamily="2" charset="2"/>
                  </a:rPr>
                  <a:t>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0269D0C-8EF0-4570-9C43-E5C02F80EC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280" y="2340297"/>
                <a:ext cx="3055620" cy="666401"/>
              </a:xfrm>
              <a:prstGeom prst="rect">
                <a:avLst/>
              </a:prstGeom>
              <a:blipFill>
                <a:blip r:embed="rId6"/>
                <a:stretch>
                  <a:fillRect l="-2988" b="-8257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8B5DB42-9B29-4C26-860E-AAF1D3EEC77B}"/>
                  </a:ext>
                </a:extLst>
              </p:cNvPr>
              <p:cNvSpPr txBox="1"/>
              <p:nvPr/>
            </p:nvSpPr>
            <p:spPr>
              <a:xfrm>
                <a:off x="4486910" y="2392286"/>
                <a:ext cx="1752600" cy="760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8B5DB42-9B29-4C26-860E-AAF1D3EEC7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910" y="2392286"/>
                <a:ext cx="1752600" cy="76020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CFC6B7D-0438-432A-A31A-E389A5D9D0D0}"/>
                  </a:ext>
                </a:extLst>
              </p:cNvPr>
              <p:cNvSpPr txBox="1"/>
              <p:nvPr/>
            </p:nvSpPr>
            <p:spPr>
              <a:xfrm>
                <a:off x="6561455" y="2490889"/>
                <a:ext cx="2165350" cy="783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𝐺𝑀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CFC6B7D-0438-432A-A31A-E389A5D9D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455" y="2490889"/>
                <a:ext cx="2165350" cy="7838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E44BBE3-B266-4BF8-B74C-E19C55BF31FA}"/>
                  </a:ext>
                </a:extLst>
              </p:cNvPr>
              <p:cNvSpPr txBox="1"/>
              <p:nvPr/>
            </p:nvSpPr>
            <p:spPr>
              <a:xfrm>
                <a:off x="306705" y="3264544"/>
                <a:ext cx="3878580" cy="9226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  <a:r>
                  <a:rPr lang="en-US" sz="2000" dirty="0"/>
                  <a:t>is mass of  (protons+ electrons) and N is no of (protons + electrons)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E44BBE3-B266-4BF8-B74C-E19C55BF31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705" y="3264544"/>
                <a:ext cx="3878580" cy="922625"/>
              </a:xfrm>
              <a:prstGeom prst="rect">
                <a:avLst/>
              </a:prstGeom>
              <a:blipFill>
                <a:blip r:embed="rId9"/>
                <a:stretch>
                  <a:fillRect l="-1570" b="-112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F9641E1-2013-4C94-A09E-55D09323FE84}"/>
                  </a:ext>
                </a:extLst>
              </p:cNvPr>
              <p:cNvSpPr txBox="1"/>
              <p:nvPr/>
            </p:nvSpPr>
            <p:spPr>
              <a:xfrm>
                <a:off x="328295" y="4231556"/>
                <a:ext cx="4202430" cy="19323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Since mass of electron is negligible</a:t>
                </a:r>
              </a:p>
              <a:p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𝑀𝑎𝑠𝑠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𝑝𝑟𝑜𝑡𝑜𝑛𝑠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𝑝𝑟𝑜𝑡𝑜𝑛𝑠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F9641E1-2013-4C94-A09E-55D09323FE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295" y="4231556"/>
                <a:ext cx="4202430" cy="1932388"/>
              </a:xfrm>
              <a:prstGeom prst="rect">
                <a:avLst/>
              </a:prstGeom>
              <a:blipFill>
                <a:blip r:embed="rId10"/>
                <a:stretch>
                  <a:fillRect l="-1597" t="-1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FA2ED1C-59BF-49EA-A78B-F08DC853930D}"/>
                  </a:ext>
                </a:extLst>
              </p:cNvPr>
              <p:cNvSpPr txBox="1"/>
              <p:nvPr/>
            </p:nvSpPr>
            <p:spPr>
              <a:xfrm>
                <a:off x="5243195" y="4953000"/>
                <a:ext cx="3505200" cy="1554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=6.7×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−11</m:t>
                          </m:r>
                        </m:sup>
                      </m:sSup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𝑘𝑔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=1.38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=1.67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−27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FA2ED1C-59BF-49EA-A78B-F08DC85393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3195" y="4953000"/>
                <a:ext cx="3505200" cy="1554656"/>
              </a:xfrm>
              <a:prstGeom prst="rect">
                <a:avLst/>
              </a:prstGeom>
              <a:blipFill>
                <a:blip r:embed="rId11"/>
                <a:stretch>
                  <a:fillRect b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D2C01B6-64E9-4EB0-8167-85E2C02D509C}"/>
                  </a:ext>
                </a:extLst>
              </p:cNvPr>
              <p:cNvSpPr txBox="1"/>
              <p:nvPr/>
            </p:nvSpPr>
            <p:spPr>
              <a:xfrm>
                <a:off x="4958717" y="3321967"/>
                <a:ext cx="1896110" cy="400110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4×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D2C01B6-64E9-4EB0-8167-85E2C02D50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8717" y="3321967"/>
                <a:ext cx="1896110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FC3A1AC-2C42-412B-BDFE-EE0339E00AB9}"/>
                  </a:ext>
                </a:extLst>
              </p:cNvPr>
              <p:cNvSpPr txBox="1"/>
              <p:nvPr/>
            </p:nvSpPr>
            <p:spPr>
              <a:xfrm>
                <a:off x="4259580" y="3669892"/>
                <a:ext cx="447230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Sun’s surface Temp is about 6000 </a:t>
                </a:r>
                <a:r>
                  <a:rPr lang="en-US" sz="2000" i="1" dirty="0"/>
                  <a:t>K</a:t>
                </a:r>
              </a:p>
              <a:p>
                <a:r>
                  <a:rPr lang="en-US" sz="2000" dirty="0"/>
                  <a:t>Center’s temperature is about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15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FC3A1AC-2C42-412B-BDFE-EE0339E00A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580" y="3669892"/>
                <a:ext cx="4472305" cy="707886"/>
              </a:xfrm>
              <a:prstGeom prst="rect">
                <a:avLst/>
              </a:prstGeom>
              <a:blipFill>
                <a:blip r:embed="rId13"/>
                <a:stretch>
                  <a:fillRect l="-1501" t="-4310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B15ED9C5-C21B-4A31-9474-CB40F6274576}"/>
              </a:ext>
            </a:extLst>
          </p:cNvPr>
          <p:cNvSpPr txBox="1"/>
          <p:nvPr/>
        </p:nvSpPr>
        <p:spPr>
          <a:xfrm>
            <a:off x="4486910" y="4422071"/>
            <a:ext cx="43287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So the estimate is towards lower side</a:t>
            </a:r>
          </a:p>
        </p:txBody>
      </p:sp>
    </p:spTree>
    <p:extLst>
      <p:ext uri="{BB962C8B-B14F-4D97-AF65-F5344CB8AC3E}">
        <p14:creationId xmlns:p14="http://schemas.microsoft.com/office/powerpoint/2010/main" val="122929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5" grpId="0"/>
      <p:bldP spid="16" grpId="0"/>
      <p:bldP spid="17" grpId="0"/>
      <p:bldP spid="18" grpId="0"/>
      <p:bldP spid="20" grpId="0"/>
      <p:bldP spid="21" grpId="0"/>
      <p:bldP spid="22" grpId="0" animBg="1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21088A-3386-44CE-A8DD-A63E7920FE8D}"/>
              </a:ext>
            </a:extLst>
          </p:cNvPr>
          <p:cNvSpPr txBox="1"/>
          <p:nvPr/>
        </p:nvSpPr>
        <p:spPr>
          <a:xfrm>
            <a:off x="1767840" y="4054496"/>
            <a:ext cx="5638800" cy="1295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Problems for practice on Friday:</a:t>
            </a: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1.33, 1.34, 1.36, 1.43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1.56, 1.61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and 1.63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0299C-2BB9-4675-AF5E-B8320858E4A2}"/>
              </a:ext>
            </a:extLst>
          </p:cNvPr>
          <p:cNvSpPr txBox="1"/>
          <p:nvPr/>
        </p:nvSpPr>
        <p:spPr>
          <a:xfrm>
            <a:off x="1767840" y="2362200"/>
            <a:ext cx="5410200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Assignment#3                  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Due 2/11/2022</a:t>
            </a:r>
          </a:p>
          <a:p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1.41, 1.49, </a:t>
            </a:r>
            <a:r>
              <a:rPr lang="en-US" sz="2400" dirty="0">
                <a:effectLst/>
                <a:ea typeface="Calibri" panose="020F0502020204030204" pitchFamily="34" charset="0"/>
              </a:rPr>
              <a:t>1.59,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1.60, and 1.64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F32C13-6A27-41C6-8834-730E8CF2880F}"/>
              </a:ext>
            </a:extLst>
          </p:cNvPr>
          <p:cNvSpPr txBox="1"/>
          <p:nvPr/>
        </p:nvSpPr>
        <p:spPr>
          <a:xfrm>
            <a:off x="5181600" y="54864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Next:  </a:t>
            </a:r>
            <a:r>
              <a:rPr lang="en-US" sz="2400" dirty="0"/>
              <a:t>Ch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9472B4-3B98-4B69-8380-8C42859668E9}"/>
              </a:ext>
            </a:extLst>
          </p:cNvPr>
          <p:cNvSpPr txBox="1"/>
          <p:nvPr/>
        </p:nvSpPr>
        <p:spPr>
          <a:xfrm>
            <a:off x="1600200" y="381000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Solution to this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3196973-299E-4767-AB48-936435A7EA82}"/>
                  </a:ext>
                </a:extLst>
              </p:cNvPr>
              <p:cNvSpPr txBox="1"/>
              <p:nvPr/>
            </p:nvSpPr>
            <p:spPr>
              <a:xfrm>
                <a:off x="4472940" y="235557"/>
                <a:ext cx="1864555" cy="709938"/>
              </a:xfrm>
              <a:prstGeom prst="rect">
                <a:avLst/>
              </a:prstGeom>
              <a:noFill/>
              <a:ln w="158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00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𝐷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3196973-299E-4767-AB48-936435A7E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2940" y="235557"/>
                <a:ext cx="1864555" cy="7099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58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CD43183-789C-479B-9B67-1E5AA2AC64F1}"/>
                  </a:ext>
                </a:extLst>
              </p:cNvPr>
              <p:cNvSpPr txBox="1"/>
              <p:nvPr/>
            </p:nvSpPr>
            <p:spPr>
              <a:xfrm>
                <a:off x="955137" y="845218"/>
                <a:ext cx="4419600" cy="890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𝐷𝑡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CD43183-789C-479B-9B67-1E5AA2AC64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137" y="845218"/>
                <a:ext cx="4419600" cy="8908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3C192356-C000-47FE-9D8D-208385FAB6ED}"/>
              </a:ext>
            </a:extLst>
          </p:cNvPr>
          <p:cNvSpPr txBox="1"/>
          <p:nvPr/>
        </p:nvSpPr>
        <p:spPr>
          <a:xfrm>
            <a:off x="1188720" y="1737989"/>
            <a:ext cx="701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Thant means the spread is quick at first and slower later</a:t>
            </a:r>
          </a:p>
        </p:txBody>
      </p:sp>
    </p:spTree>
    <p:extLst>
      <p:ext uri="{BB962C8B-B14F-4D97-AF65-F5344CB8AC3E}">
        <p14:creationId xmlns:p14="http://schemas.microsoft.com/office/powerpoint/2010/main" val="409139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87A531F-648B-479A-9E64-0DA4ACBBB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57400" y="228600"/>
            <a:ext cx="4267200" cy="476250"/>
          </a:xfrm>
        </p:spPr>
        <p:txBody>
          <a:bodyPr/>
          <a:lstStyle/>
          <a:p>
            <a:pPr algn="l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Conductivity of an Ideal gas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752A91-475B-4F7A-B1C4-CEBD46C1366B}"/>
              </a:ext>
            </a:extLst>
          </p:cNvPr>
          <p:cNvSpPr txBox="1"/>
          <p:nvPr/>
        </p:nvSpPr>
        <p:spPr>
          <a:xfrm>
            <a:off x="533400" y="704850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Conduction will be limited by a fact that how can a particle (molecule/atom) can travel before it collided with another particle.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A84D59-5B92-4903-BFC7-E4FB711BB03C}"/>
              </a:ext>
            </a:extLst>
          </p:cNvPr>
          <p:cNvSpPr txBox="1"/>
          <p:nvPr/>
        </p:nvSpPr>
        <p:spPr>
          <a:xfrm>
            <a:off x="3352800" y="1863586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Mean Free Path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31650C-2B19-42E8-AC9A-C0B3FD212265}"/>
              </a:ext>
            </a:extLst>
          </p:cNvPr>
          <p:cNvSpPr txBox="1"/>
          <p:nvPr/>
        </p:nvSpPr>
        <p:spPr>
          <a:xfrm>
            <a:off x="533400" y="1509643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average distance travelled by a particle (molecule/atom) between two collisions is called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3BD266-2955-4448-BCB0-4E5C4CA2E7CB}"/>
              </a:ext>
            </a:extLst>
          </p:cNvPr>
          <p:cNvSpPr txBox="1"/>
          <p:nvPr/>
        </p:nvSpPr>
        <p:spPr>
          <a:xfrm>
            <a:off x="563880" y="2314436"/>
            <a:ext cx="44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Two particles collide means the distance between them is equal to their diameter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37C0FAA-F501-418A-9463-1606B61EC784}"/>
              </a:ext>
            </a:extLst>
          </p:cNvPr>
          <p:cNvGrpSpPr/>
          <p:nvPr/>
        </p:nvGrpSpPr>
        <p:grpSpPr>
          <a:xfrm>
            <a:off x="6477000" y="2033438"/>
            <a:ext cx="838198" cy="1023611"/>
            <a:chOff x="6477000" y="2217529"/>
            <a:chExt cx="838198" cy="1023611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A715AD9-8806-49F4-AB04-5B8F80D30841}"/>
                </a:ext>
              </a:extLst>
            </p:cNvPr>
            <p:cNvGrpSpPr/>
            <p:nvPr/>
          </p:nvGrpSpPr>
          <p:grpSpPr>
            <a:xfrm>
              <a:off x="6477000" y="2217529"/>
              <a:ext cx="762000" cy="654279"/>
              <a:chOff x="6477000" y="2217529"/>
              <a:chExt cx="762000" cy="654279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2DA843DE-0BF3-4023-927A-0B58A2588A33}"/>
                  </a:ext>
                </a:extLst>
              </p:cNvPr>
              <p:cNvSpPr/>
              <p:nvPr/>
            </p:nvSpPr>
            <p:spPr>
              <a:xfrm>
                <a:off x="6477000" y="2263696"/>
                <a:ext cx="381000" cy="40011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B6371FAA-7E76-4C48-BE54-970D5B39E5AB}"/>
                  </a:ext>
                </a:extLst>
              </p:cNvPr>
              <p:cNvSpPr/>
              <p:nvPr/>
            </p:nvSpPr>
            <p:spPr>
              <a:xfrm>
                <a:off x="6858000" y="2217529"/>
                <a:ext cx="381000" cy="40011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EF2CC548-1623-434F-9FB5-464A5D0182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67500" y="2513292"/>
                <a:ext cx="0" cy="358516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4519F60D-737F-4D6B-BD47-55048B63097D}"/>
                  </a:ext>
                </a:extLst>
              </p:cNvPr>
              <p:cNvCxnSpPr/>
              <p:nvPr/>
            </p:nvCxnSpPr>
            <p:spPr>
              <a:xfrm>
                <a:off x="7048500" y="2484548"/>
                <a:ext cx="0" cy="358516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42C6AEB-63BF-45FE-8F10-873E1587B204}"/>
                </a:ext>
              </a:extLst>
            </p:cNvPr>
            <p:cNvSpPr txBox="1"/>
            <p:nvPr/>
          </p:nvSpPr>
          <p:spPr>
            <a:xfrm>
              <a:off x="6667500" y="2871808"/>
              <a:ext cx="6476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2r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F5EF3A1-92BF-43DC-B20D-3E645CA33DD7}"/>
                  </a:ext>
                </a:extLst>
              </p:cNvPr>
              <p:cNvSpPr txBox="1"/>
              <p:nvPr/>
            </p:nvSpPr>
            <p:spPr>
              <a:xfrm>
                <a:off x="533400" y="3035107"/>
                <a:ext cx="779271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So we can estimate the mean free path by considering a gas cylinder of radius </a:t>
                </a:r>
                <a:r>
                  <a:rPr lang="en-US" sz="2000" i="1" dirty="0"/>
                  <a:t>2r</a:t>
                </a:r>
                <a:r>
                  <a:rPr lang="en-US" sz="2000" dirty="0"/>
                  <a:t> and length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2000" dirty="0"/>
                  <a:t>, with </a:t>
                </a:r>
                <a:r>
                  <a:rPr lang="en-US" sz="2000" i="1" dirty="0"/>
                  <a:t>N</a:t>
                </a:r>
                <a:r>
                  <a:rPr lang="en-US" sz="2000" dirty="0"/>
                  <a:t> number of particles in volume </a:t>
                </a:r>
                <a:r>
                  <a:rPr lang="en-US" sz="2000" i="1" dirty="0"/>
                  <a:t>V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F5EF3A1-92BF-43DC-B20D-3E645CA33D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035107"/>
                <a:ext cx="7792719" cy="707886"/>
              </a:xfrm>
              <a:prstGeom prst="rect">
                <a:avLst/>
              </a:prstGeom>
              <a:blipFill>
                <a:blip r:embed="rId2"/>
                <a:stretch>
                  <a:fillRect l="-861" t="-5172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DEE26037-7296-4BC2-B062-5451B0C1EC1B}"/>
              </a:ext>
            </a:extLst>
          </p:cNvPr>
          <p:cNvSpPr txBox="1"/>
          <p:nvPr/>
        </p:nvSpPr>
        <p:spPr>
          <a:xfrm>
            <a:off x="261620" y="3838954"/>
            <a:ext cx="373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Collision will happen when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55CF234-F19C-4FF7-9B05-2C0D488FEDCB}"/>
                  </a:ext>
                </a:extLst>
              </p:cNvPr>
              <p:cNvSpPr txBox="1"/>
              <p:nvPr/>
            </p:nvSpPr>
            <p:spPr>
              <a:xfrm>
                <a:off x="-83821" y="4111347"/>
                <a:ext cx="5029201" cy="666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𝐶𝑦𝑙𝑒𝑛𝑑𝑒𝑟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𝐴𝑣𝑒𝑟𝑎𝑔𝑒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𝑚𝑜𝑒𝑐𝑢𝑙𝑒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55CF234-F19C-4FF7-9B05-2C0D488FED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3821" y="4111347"/>
                <a:ext cx="5029201" cy="6665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87B7D81-22BC-47FE-BD52-C656907E0D33}"/>
                  </a:ext>
                </a:extLst>
              </p:cNvPr>
              <p:cNvSpPr txBox="1"/>
              <p:nvPr/>
            </p:nvSpPr>
            <p:spPr>
              <a:xfrm>
                <a:off x="287020" y="4972288"/>
                <a:ext cx="2636520" cy="666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87B7D81-22BC-47FE-BD52-C656907E0D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020" y="4972288"/>
                <a:ext cx="2636520" cy="6665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69F472E-6957-4FE5-83CC-F51F464CABA5}"/>
                  </a:ext>
                </a:extLst>
              </p:cNvPr>
              <p:cNvSpPr txBox="1"/>
              <p:nvPr/>
            </p:nvSpPr>
            <p:spPr>
              <a:xfrm>
                <a:off x="2674620" y="4879547"/>
                <a:ext cx="1630680" cy="689163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69F472E-6957-4FE5-83CC-F51F464CA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4620" y="4879547"/>
                <a:ext cx="1630680" cy="6891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18D1710-9C56-4CB5-8FC4-22CCE5BB56CB}"/>
                  </a:ext>
                </a:extLst>
              </p:cNvPr>
              <p:cNvSpPr txBox="1"/>
              <p:nvPr/>
            </p:nvSpPr>
            <p:spPr>
              <a:xfrm>
                <a:off x="599440" y="5524907"/>
                <a:ext cx="2438401" cy="5295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</m:oMath>
                </a14:m>
                <a:r>
                  <a:rPr lang="en-US" sz="2000" dirty="0"/>
                  <a:t>  is number density 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18D1710-9C56-4CB5-8FC4-22CCE5BB5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440" y="5524907"/>
                <a:ext cx="2438401" cy="529504"/>
              </a:xfrm>
              <a:prstGeom prst="rect">
                <a:avLst/>
              </a:prstGeom>
              <a:blipFill>
                <a:blip r:embed="rId6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E2C57C54-81DD-411D-AC77-FD6CD85C50AD}"/>
              </a:ext>
            </a:extLst>
          </p:cNvPr>
          <p:cNvSpPr txBox="1"/>
          <p:nvPr/>
        </p:nvSpPr>
        <p:spPr>
          <a:xfrm>
            <a:off x="261620" y="6067342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Smaller the density of the gas the larger the mean free path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B5108A7-B490-4397-80F4-3A8CE539CE29}"/>
                  </a:ext>
                </a:extLst>
              </p:cNvPr>
              <p:cNvSpPr txBox="1"/>
              <p:nvPr/>
            </p:nvSpPr>
            <p:spPr>
              <a:xfrm>
                <a:off x="4838702" y="3910187"/>
                <a:ext cx="4122420" cy="2587375"/>
              </a:xfrm>
              <a:prstGeom prst="rect">
                <a:avLst/>
              </a:prstGeom>
              <a:noFill/>
              <a:ln w="22225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For a gas particle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=1.5Å</m:t>
                    </m:r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At 1 Atm pressure and 300 K temperature,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ℓ~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1.5×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−7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The average time between collision is </a:t>
                </a:r>
              </a:p>
              <a:p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As    </a:t>
                </a:r>
                <a:r>
                  <a:rPr lang="en-US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𝑟𝑚𝑠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~500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𝑟𝑚𝑠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~3×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−10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𝑠𝑒𝑐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B5108A7-B490-4397-80F4-3A8CE539CE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702" y="3910187"/>
                <a:ext cx="4122420" cy="2587375"/>
              </a:xfrm>
              <a:prstGeom prst="rect">
                <a:avLst/>
              </a:prstGeom>
              <a:blipFill>
                <a:blip r:embed="rId7"/>
                <a:stretch>
                  <a:fillRect l="-1029" r="-1029"/>
                </a:stretch>
              </a:blipFill>
              <a:ln w="22225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806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5" grpId="0"/>
      <p:bldP spid="16" grpId="0"/>
      <p:bldP spid="17" grpId="0"/>
      <p:bldP spid="18" grpId="0"/>
      <p:bldP spid="19" grpId="0" animBg="1"/>
      <p:bldP spid="21" grpId="0"/>
      <p:bldP spid="22" grpId="0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3FCCFD0-47A1-4E44-940C-6CA91432F815}"/>
                  </a:ext>
                </a:extLst>
              </p:cNvPr>
              <p:cNvSpPr txBox="1"/>
              <p:nvPr/>
            </p:nvSpPr>
            <p:spPr>
              <a:xfrm>
                <a:off x="990600" y="308235"/>
                <a:ext cx="4267200" cy="1002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It can be shown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ℓ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𝑟𝑚𝑠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3FCCFD0-47A1-4E44-940C-6CA91432F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08235"/>
                <a:ext cx="4267200" cy="1002839"/>
              </a:xfrm>
              <a:prstGeom prst="rect">
                <a:avLst/>
              </a:prstGeom>
              <a:blipFill>
                <a:blip r:embed="rId2"/>
                <a:stretch>
                  <a:fillRect l="-1571" t="-3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1862CCA0-9826-4B46-8AF7-720149894104}"/>
              </a:ext>
            </a:extLst>
          </p:cNvPr>
          <p:cNvSpPr txBox="1"/>
          <p:nvPr/>
        </p:nvSpPr>
        <p:spPr>
          <a:xfrm>
            <a:off x="5638800" y="779608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See page 42 – 43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36A21D4-2E3C-4978-A458-19EC33A8705D}"/>
                  </a:ext>
                </a:extLst>
              </p:cNvPr>
              <p:cNvSpPr txBox="1"/>
              <p:nvPr/>
            </p:nvSpPr>
            <p:spPr>
              <a:xfrm>
                <a:off x="1219200" y="1369009"/>
                <a:ext cx="5562600" cy="429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Since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𝑟𝑚𝑠</m:t>
                        </m:r>
                      </m:sub>
                    </m:sSub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rad>
                      <m:radPr>
                        <m:degHide m:val="on"/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rad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             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rad>
                  </m:oMath>
                </a14:m>
                <a:r>
                  <a:rPr lang="en-US" sz="2000" dirty="0"/>
                  <a:t>  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36A21D4-2E3C-4978-A458-19EC33A870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1369009"/>
                <a:ext cx="5562600" cy="429156"/>
              </a:xfrm>
              <a:prstGeom prst="rect">
                <a:avLst/>
              </a:prstGeom>
              <a:blipFill>
                <a:blip r:embed="rId3"/>
                <a:stretch>
                  <a:fillRect l="-1095" t="-1429" b="-2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Figure B.1. Thermal conductivity of helium and argon. | Download Scientific  Diagram">
            <a:extLst>
              <a:ext uri="{FF2B5EF4-FFF2-40B4-BE49-F238E27FC236}">
                <a16:creationId xmlns:a16="http://schemas.microsoft.com/office/drawing/2014/main" id="{CE8C06FB-B5FE-4284-B147-E5B00B0C5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" y="2286000"/>
            <a:ext cx="9140606" cy="4376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148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B7C2CF-72B2-4693-94EE-BCAFB00A15B6}"/>
              </a:ext>
            </a:extLst>
          </p:cNvPr>
          <p:cNvSpPr txBox="1"/>
          <p:nvPr/>
        </p:nvSpPr>
        <p:spPr>
          <a:xfrm>
            <a:off x="723900" y="248325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Viscosity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32EE6D-CE1D-4E28-8243-FAC62E62C041}"/>
              </a:ext>
            </a:extLst>
          </p:cNvPr>
          <p:cNvSpPr txBox="1"/>
          <p:nvPr/>
        </p:nvSpPr>
        <p:spPr>
          <a:xfrm>
            <a:off x="2198370" y="314468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Energy is not the only thing when talking about fluid</a:t>
            </a:r>
          </a:p>
          <a:p>
            <a:r>
              <a:rPr lang="en-US" sz="2000" dirty="0"/>
              <a:t>Momentum is another important “thing”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AF622B4-BCFE-4BA5-BA31-18032518C85B}"/>
                  </a:ext>
                </a:extLst>
              </p:cNvPr>
              <p:cNvSpPr txBox="1"/>
              <p:nvPr/>
            </p:nvSpPr>
            <p:spPr>
              <a:xfrm>
                <a:off x="318770" y="994133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Consider two parallel solid surfaces, each surface area </a:t>
                </a:r>
                <a:r>
                  <a:rPr lang="en-US" sz="2000" i="1" dirty="0"/>
                  <a:t>A</a:t>
                </a:r>
                <a:r>
                  <a:rPr lang="en-US" sz="2000" dirty="0"/>
                  <a:t>, separated by a small gap of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2000" dirty="0"/>
                  <a:t>  containing fluid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AF622B4-BCFE-4BA5-BA31-18032518C8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770" y="994133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r="-1600" b="-9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2D4FB6F-C455-4438-BB70-A6F81798780C}"/>
              </a:ext>
            </a:extLst>
          </p:cNvPr>
          <p:cNvSpPr txBox="1"/>
          <p:nvPr/>
        </p:nvSpPr>
        <p:spPr>
          <a:xfrm>
            <a:off x="5049520" y="2692063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Bottom surface is at rest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158861-0289-4E00-BAEF-686DD13E5463}"/>
              </a:ext>
            </a:extLst>
          </p:cNvPr>
          <p:cNvSpPr txBox="1"/>
          <p:nvPr/>
        </p:nvSpPr>
        <p:spPr>
          <a:xfrm>
            <a:off x="4791711" y="1445847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Top surface is moving in +x-axis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9B49EAA8-1917-4A77-9BB6-5B8CE3FB9421}"/>
              </a:ext>
            </a:extLst>
          </p:cNvPr>
          <p:cNvGrpSpPr/>
          <p:nvPr/>
        </p:nvGrpSpPr>
        <p:grpSpPr>
          <a:xfrm>
            <a:off x="5041900" y="1873928"/>
            <a:ext cx="2758440" cy="733599"/>
            <a:chOff x="5049520" y="1780598"/>
            <a:chExt cx="2758440" cy="73359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6AF82C7-3BA7-4C6D-AC87-E0260626B09B}"/>
                </a:ext>
              </a:extLst>
            </p:cNvPr>
            <p:cNvSpPr/>
            <p:nvPr/>
          </p:nvSpPr>
          <p:spPr>
            <a:xfrm>
              <a:off x="5049520" y="2361797"/>
              <a:ext cx="2743200" cy="152400"/>
            </a:xfrm>
            <a:prstGeom prst="rect">
              <a:avLst/>
            </a:prstGeom>
            <a:solidFill>
              <a:srgbClr val="C00000"/>
            </a:solidFill>
            <a:ln w="1270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B54F0A0-CD62-4E04-A280-6C85FEF1E6E2}"/>
                </a:ext>
              </a:extLst>
            </p:cNvPr>
            <p:cNvSpPr/>
            <p:nvPr/>
          </p:nvSpPr>
          <p:spPr>
            <a:xfrm>
              <a:off x="5064760" y="1780598"/>
              <a:ext cx="2743200" cy="1524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C44CCD7-E1C3-49F3-BB8E-346DFFB696FB}"/>
                </a:ext>
              </a:extLst>
            </p:cNvPr>
            <p:cNvSpPr/>
            <p:nvPr/>
          </p:nvSpPr>
          <p:spPr>
            <a:xfrm>
              <a:off x="5064760" y="1932998"/>
              <a:ext cx="2743200" cy="472162"/>
            </a:xfrm>
            <a:prstGeom prst="rect">
              <a:avLst/>
            </a:prstGeom>
            <a:pattFill prst="pct20">
              <a:fgClr>
                <a:srgbClr val="0000FF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88C1B8B-6E9E-44EC-A9CA-52690DA1024D}"/>
                </a:ext>
              </a:extLst>
            </p:cNvPr>
            <p:cNvSpPr txBox="1"/>
            <p:nvPr/>
          </p:nvSpPr>
          <p:spPr>
            <a:xfrm>
              <a:off x="5902960" y="1993789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fluid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8BE6E3E-3B61-449F-AD6A-D70887974C5C}"/>
              </a:ext>
            </a:extLst>
          </p:cNvPr>
          <p:cNvGrpSpPr/>
          <p:nvPr/>
        </p:nvGrpSpPr>
        <p:grpSpPr>
          <a:xfrm>
            <a:off x="8195313" y="1747170"/>
            <a:ext cx="948687" cy="1072557"/>
            <a:chOff x="8195313" y="1747170"/>
            <a:chExt cx="948687" cy="1072557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526C66BA-CE9D-4DAE-AE14-E1C6D1647B97}"/>
                </a:ext>
              </a:extLst>
            </p:cNvPr>
            <p:cNvCxnSpPr>
              <a:cxnSpLocks/>
            </p:cNvCxnSpPr>
            <p:nvPr/>
          </p:nvCxnSpPr>
          <p:spPr>
            <a:xfrm>
              <a:off x="8321040" y="2471461"/>
              <a:ext cx="4572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BE54C26-E2A3-4DB4-8330-40EAE1CB7D69}"/>
                </a:ext>
              </a:extLst>
            </p:cNvPr>
            <p:cNvSpPr txBox="1"/>
            <p:nvPr/>
          </p:nvSpPr>
          <p:spPr>
            <a:xfrm>
              <a:off x="8686800" y="2511950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/>
                <a:t>+x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8E9B07B-2FDC-45FE-9812-EDCA7487B3F1}"/>
                </a:ext>
              </a:extLst>
            </p:cNvPr>
            <p:cNvSpPr txBox="1"/>
            <p:nvPr/>
          </p:nvSpPr>
          <p:spPr>
            <a:xfrm>
              <a:off x="8195313" y="1747170"/>
              <a:ext cx="5714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/>
                <a:t>+z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664F3E74-9721-41CD-A5DA-BFC8416038F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21040" y="2005377"/>
              <a:ext cx="0" cy="475983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007AC58-0F1E-44A8-99A9-209539637A2E}"/>
              </a:ext>
            </a:extLst>
          </p:cNvPr>
          <p:cNvGrpSpPr/>
          <p:nvPr/>
        </p:nvGrpSpPr>
        <p:grpSpPr>
          <a:xfrm>
            <a:off x="7646670" y="2076959"/>
            <a:ext cx="457200" cy="304800"/>
            <a:chOff x="7890513" y="3733800"/>
            <a:chExt cx="457200" cy="304800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80620692-C1A0-4747-99AC-0C58F5C00D4C}"/>
                </a:ext>
              </a:extLst>
            </p:cNvPr>
            <p:cNvCxnSpPr>
              <a:cxnSpLocks/>
            </p:cNvCxnSpPr>
            <p:nvPr/>
          </p:nvCxnSpPr>
          <p:spPr>
            <a:xfrm>
              <a:off x="7890513" y="4038600"/>
              <a:ext cx="2286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F3060D2B-0220-4C52-B3C0-D19EBCD6F51A}"/>
                </a:ext>
              </a:extLst>
            </p:cNvPr>
            <p:cNvCxnSpPr>
              <a:cxnSpLocks/>
            </p:cNvCxnSpPr>
            <p:nvPr/>
          </p:nvCxnSpPr>
          <p:spPr>
            <a:xfrm>
              <a:off x="7890513" y="3886200"/>
              <a:ext cx="3048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88D1C7D5-8D5E-4CCD-8888-72CA9CCBE694}"/>
                </a:ext>
              </a:extLst>
            </p:cNvPr>
            <p:cNvCxnSpPr>
              <a:cxnSpLocks/>
            </p:cNvCxnSpPr>
            <p:nvPr/>
          </p:nvCxnSpPr>
          <p:spPr>
            <a:xfrm>
              <a:off x="7890513" y="3733800"/>
              <a:ext cx="4572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3D0D2492-A620-4754-A05A-CE001D2AF3DA}"/>
              </a:ext>
            </a:extLst>
          </p:cNvPr>
          <p:cNvSpPr txBox="1"/>
          <p:nvPr/>
        </p:nvSpPr>
        <p:spPr>
          <a:xfrm>
            <a:off x="427990" y="2075471"/>
            <a:ext cx="2324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Motion of fluid?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32720E-E5B2-4658-B535-693F52D64418}"/>
              </a:ext>
            </a:extLst>
          </p:cNvPr>
          <p:cNvSpPr txBox="1"/>
          <p:nvPr/>
        </p:nvSpPr>
        <p:spPr>
          <a:xfrm>
            <a:off x="456565" y="2410266"/>
            <a:ext cx="2141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Macroscopically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0418A9C-4B5A-4F56-9548-8720A79A2EB4}"/>
              </a:ext>
            </a:extLst>
          </p:cNvPr>
          <p:cNvSpPr txBox="1"/>
          <p:nvPr/>
        </p:nvSpPr>
        <p:spPr>
          <a:xfrm>
            <a:off x="1294765" y="2698025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Only bottom layer will be at rest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D394626-A582-4E45-95D6-E0E6E5BF69BE}"/>
              </a:ext>
            </a:extLst>
          </p:cNvPr>
          <p:cNvSpPr txBox="1"/>
          <p:nvPr/>
        </p:nvSpPr>
        <p:spPr>
          <a:xfrm>
            <a:off x="609600" y="3202282"/>
            <a:ext cx="6125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Ignoring turbulence, all layers of fluid will be moving horizontally parallel to each other – </a:t>
            </a:r>
            <a:r>
              <a:rPr lang="en-US" sz="2000" b="1" dirty="0"/>
              <a:t>Laminar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2448C41-A826-4808-BD63-8F2EDDB0B523}"/>
                  </a:ext>
                </a:extLst>
              </p:cNvPr>
              <p:cNvSpPr txBox="1"/>
              <p:nvPr/>
            </p:nvSpPr>
            <p:spPr>
              <a:xfrm>
                <a:off x="456565" y="3910168"/>
                <a:ext cx="706755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000" dirty="0"/>
                  <a:t>of each layer of fluid will keep increasing steadily in z-direction</a:t>
                </a: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2448C41-A826-4808-BD63-8F2EDDB0B5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565" y="3910168"/>
                <a:ext cx="7067550" cy="400110"/>
              </a:xfrm>
              <a:prstGeom prst="rect">
                <a:avLst/>
              </a:prstGeom>
              <a:blipFill>
                <a:blip r:embed="rId3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39937420-3504-4B8A-9B57-FEC732E2E4E3}"/>
              </a:ext>
            </a:extLst>
          </p:cNvPr>
          <p:cNvSpPr txBox="1"/>
          <p:nvPr/>
        </p:nvSpPr>
        <p:spPr>
          <a:xfrm>
            <a:off x="1066800" y="4510332"/>
            <a:ext cx="6248400" cy="1015663"/>
          </a:xfrm>
          <a:prstGeom prst="rect">
            <a:avLst/>
          </a:prstGeom>
          <a:noFill/>
          <a:ln w="22225"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Most fluid at low temperature will tend to resist this kind of shearing differential flow – this resistance is called </a:t>
            </a:r>
            <a:r>
              <a:rPr lang="en-US" sz="2000" b="1" dirty="0"/>
              <a:t>Viscosity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C85A2D6-921B-4335-8842-77F82D889FD3}"/>
              </a:ext>
            </a:extLst>
          </p:cNvPr>
          <p:cNvSpPr txBox="1"/>
          <p:nvPr/>
        </p:nvSpPr>
        <p:spPr>
          <a:xfrm>
            <a:off x="2586356" y="5726049"/>
            <a:ext cx="4410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top layer give up some momentum to next one and so on to bottom.</a:t>
            </a:r>
          </a:p>
        </p:txBody>
      </p:sp>
    </p:spTree>
    <p:extLst>
      <p:ext uri="{BB962C8B-B14F-4D97-AF65-F5344CB8AC3E}">
        <p14:creationId xmlns:p14="http://schemas.microsoft.com/office/powerpoint/2010/main" val="78482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40" grpId="0"/>
      <p:bldP spid="41" grpId="0"/>
      <p:bldP spid="42" grpId="0"/>
      <p:bldP spid="43" grpId="0"/>
      <p:bldP spid="44" grpId="0"/>
      <p:bldP spid="46" grpId="0" animBg="1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9E5EA3-B0C8-4B72-AB24-E54F1FF37733}"/>
              </a:ext>
            </a:extLst>
          </p:cNvPr>
          <p:cNvSpPr txBox="1"/>
          <p:nvPr/>
        </p:nvSpPr>
        <p:spPr>
          <a:xfrm>
            <a:off x="609600" y="681445"/>
            <a:ext cx="480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top layer exerts forward force on the lower surface and lower one exerts backward (viscous drag) force on its above layer. This F depends on geometry of the surface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31A284-4CDB-4BEE-AD78-49956677BCA1}"/>
              </a:ext>
            </a:extLst>
          </p:cNvPr>
          <p:cNvSpPr txBox="1"/>
          <p:nvPr/>
        </p:nvSpPr>
        <p:spPr>
          <a:xfrm>
            <a:off x="685800" y="2286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Viscosity </a:t>
            </a:r>
            <a:r>
              <a:rPr lang="en-US" sz="2000" b="1" dirty="0" err="1"/>
              <a:t>Cont</a:t>
            </a:r>
            <a:r>
              <a:rPr lang="en-US" sz="2000" b="1" dirty="0"/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F5BEB01-72F6-4F0C-8084-DA2635FA4A71}"/>
                  </a:ext>
                </a:extLst>
              </p:cNvPr>
              <p:cNvSpPr txBox="1"/>
              <p:nvPr/>
            </p:nvSpPr>
            <p:spPr>
              <a:xfrm>
                <a:off x="5638800" y="681445"/>
                <a:ext cx="2895600" cy="13077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∝(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𝑇𝑜𝑝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𝐵𝑜𝑡𝑡𝑜𝑚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F5BEB01-72F6-4F0C-8084-DA2635FA4A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681445"/>
                <a:ext cx="2895600" cy="1307730"/>
              </a:xfrm>
              <a:prstGeom prst="rect">
                <a:avLst/>
              </a:prstGeom>
              <a:blipFill>
                <a:blip r:embed="rId2"/>
                <a:stretch>
                  <a:fillRect r="-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098106E-A3FD-4993-A373-4BCFDD283445}"/>
                  </a:ext>
                </a:extLst>
              </p:cNvPr>
              <p:cNvSpPr txBox="1"/>
              <p:nvPr/>
            </p:nvSpPr>
            <p:spPr>
              <a:xfrm>
                <a:off x="5943600" y="2106578"/>
                <a:ext cx="1905000" cy="695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098106E-A3FD-4993-A373-4BCFDD2834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106578"/>
                <a:ext cx="1905000" cy="6950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E3E1839-6AB9-4268-BFD1-A4AB78A86BBF}"/>
                  </a:ext>
                </a:extLst>
              </p:cNvPr>
              <p:cNvSpPr txBox="1"/>
              <p:nvPr/>
            </p:nvSpPr>
            <p:spPr>
              <a:xfrm>
                <a:off x="1104900" y="2558598"/>
                <a:ext cx="1905000" cy="6971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𝜂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𝑑𝑧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E3E1839-6AB9-4268-BFD1-A4AB78A86B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900" y="2558598"/>
                <a:ext cx="1905000" cy="6971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682296D-F652-4B47-A45D-459C418D92A9}"/>
                  </a:ext>
                </a:extLst>
              </p:cNvPr>
              <p:cNvSpPr txBox="1"/>
              <p:nvPr/>
            </p:nvSpPr>
            <p:spPr>
              <a:xfrm>
                <a:off x="3266440" y="2801640"/>
                <a:ext cx="5039359" cy="529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n-US" sz="2000" dirty="0"/>
                  <a:t> is coefficient of viscosity in Pa-seconds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𝑁𝑠</m:t>
                        </m:r>
                      </m:num>
                      <m:den>
                        <m:sSup>
                          <m:sSupPr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682296D-F652-4B47-A45D-459C418D92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6440" y="2801640"/>
                <a:ext cx="5039359" cy="529376"/>
              </a:xfrm>
              <a:prstGeom prst="rect">
                <a:avLst/>
              </a:prstGeom>
              <a:blipFill>
                <a:blip r:embed="rId5"/>
                <a:stretch>
                  <a:fillRect b="-8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5BF1A37-BC43-4885-A3B9-DD63408CD871}"/>
                  </a:ext>
                </a:extLst>
              </p:cNvPr>
              <p:cNvSpPr txBox="1"/>
              <p:nvPr/>
            </p:nvSpPr>
            <p:spPr>
              <a:xfrm>
                <a:off x="5181600" y="3429000"/>
                <a:ext cx="3281679" cy="535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n-US" sz="2000" dirty="0"/>
                  <a:t> in CGS in Pois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𝑑𝑦𝑛𝑒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𝑠𝑒𝑐</m:t>
                        </m:r>
                      </m:num>
                      <m:den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𝑐𝑚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5BF1A37-BC43-4885-A3B9-DD63408CD8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429000"/>
                <a:ext cx="3281679" cy="535596"/>
              </a:xfrm>
              <a:prstGeom prst="rect">
                <a:avLst/>
              </a:prstGeom>
              <a:blipFill>
                <a:blip r:embed="rId6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AB90EF4A-4E6D-4371-B6C2-1B860F08E5FD}"/>
              </a:ext>
            </a:extLst>
          </p:cNvPr>
          <p:cNvSpPr txBox="1"/>
          <p:nvPr/>
        </p:nvSpPr>
        <p:spPr>
          <a:xfrm>
            <a:off x="762000" y="34290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Not Pressure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7071381-EC2F-4929-A499-D97AE2EB4A62}"/>
              </a:ext>
            </a:extLst>
          </p:cNvPr>
          <p:cNvCxnSpPr/>
          <p:nvPr/>
        </p:nvCxnSpPr>
        <p:spPr>
          <a:xfrm flipV="1">
            <a:off x="1104900" y="3101218"/>
            <a:ext cx="342900" cy="327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B1D8B57-1E76-4F25-BB85-8256139A6885}"/>
                  </a:ext>
                </a:extLst>
              </p:cNvPr>
              <p:cNvSpPr txBox="1"/>
              <p:nvPr/>
            </p:nvSpPr>
            <p:spPr>
              <a:xfrm>
                <a:off x="1276350" y="4306308"/>
                <a:ext cx="3124200" cy="6585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b>
                              <m:sSub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40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𝑑𝑧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B1D8B57-1E76-4F25-BB85-8256139A68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350" y="4306308"/>
                <a:ext cx="3124200" cy="658514"/>
              </a:xfrm>
              <a:prstGeom prst="rect">
                <a:avLst/>
              </a:prstGeom>
              <a:blipFill>
                <a:blip r:embed="rId7"/>
                <a:stretch>
                  <a:fillRect l="-2924" b="-4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9A12C82-6335-45D8-82FE-4174C5CDD27B}"/>
                  </a:ext>
                </a:extLst>
              </p:cNvPr>
              <p:cNvSpPr txBox="1"/>
              <p:nvPr/>
            </p:nvSpPr>
            <p:spPr>
              <a:xfrm>
                <a:off x="609600" y="3671154"/>
                <a:ext cx="3124200" cy="624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Shear force and is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9A12C82-6335-45D8-82FE-4174C5CDD2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671154"/>
                <a:ext cx="3124200" cy="624273"/>
              </a:xfrm>
              <a:prstGeom prst="rect">
                <a:avLst/>
              </a:prstGeom>
              <a:blipFill>
                <a:blip r:embed="rId8"/>
                <a:stretch>
                  <a:fillRect l="-1949" b="-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83720577-CCD0-4360-B5C3-D297F70F1BFE}"/>
              </a:ext>
            </a:extLst>
          </p:cNvPr>
          <p:cNvSpPr txBox="1"/>
          <p:nvPr/>
        </p:nvSpPr>
        <p:spPr>
          <a:xfrm>
            <a:off x="5618482" y="3941137"/>
            <a:ext cx="335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water</a:t>
            </a:r>
          </a:p>
          <a:p>
            <a:r>
              <a:rPr lang="en-US" dirty="0"/>
              <a:t>at 0 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r>
              <a:rPr lang="en-US" dirty="0"/>
              <a:t>           1.8x10</a:t>
            </a:r>
            <a:r>
              <a:rPr lang="en-US" baseline="30000" dirty="0"/>
              <a:t>-3</a:t>
            </a:r>
            <a:r>
              <a:rPr lang="en-US" dirty="0"/>
              <a:t> Pa-s</a:t>
            </a:r>
          </a:p>
          <a:p>
            <a:r>
              <a:rPr lang="en-US" dirty="0"/>
              <a:t>At 100 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r>
              <a:rPr lang="en-US" dirty="0"/>
              <a:t>       0.28x10</a:t>
            </a:r>
            <a:r>
              <a:rPr lang="en-US" baseline="30000" dirty="0"/>
              <a:t>-3</a:t>
            </a:r>
            <a:r>
              <a:rPr lang="en-US" dirty="0"/>
              <a:t> Pa-s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613C2BE-3249-4AFC-A685-0BD6040F53BD}"/>
              </a:ext>
            </a:extLst>
          </p:cNvPr>
          <p:cNvCxnSpPr>
            <a:cxnSpLocks/>
          </p:cNvCxnSpPr>
          <p:nvPr/>
        </p:nvCxnSpPr>
        <p:spPr>
          <a:xfrm flipV="1">
            <a:off x="2286000" y="5048592"/>
            <a:ext cx="152400" cy="361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34FBA54-4883-470B-A431-5C42152A1745}"/>
              </a:ext>
            </a:extLst>
          </p:cNvPr>
          <p:cNvSpPr txBox="1"/>
          <p:nvPr/>
        </p:nvSpPr>
        <p:spPr>
          <a:xfrm>
            <a:off x="1271270" y="5376604"/>
            <a:ext cx="21615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Momentum flux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02B8289-E6EA-4B91-AB10-1E92DD170D0B}"/>
                  </a:ext>
                </a:extLst>
              </p:cNvPr>
              <p:cNvSpPr txBox="1"/>
              <p:nvPr/>
            </p:nvSpPr>
            <p:spPr>
              <a:xfrm>
                <a:off x="4612645" y="5229396"/>
                <a:ext cx="2687317" cy="535659"/>
              </a:xfrm>
              <a:prstGeom prst="rect">
                <a:avLst/>
              </a:prstGeom>
              <a:noFill/>
              <a:ln w="19050">
                <a:solidFill>
                  <a:srgbClr val="0000FF">
                    <a:alpha val="98000"/>
                  </a:srgb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Momentum flux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𝑑𝑧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02B8289-E6EA-4B91-AB10-1E92DD170D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2645" y="5229396"/>
                <a:ext cx="2687317" cy="535659"/>
              </a:xfrm>
              <a:prstGeom prst="rect">
                <a:avLst/>
              </a:prstGeom>
              <a:blipFill>
                <a:blip r:embed="rId9"/>
                <a:stretch>
                  <a:fillRect l="-2252" b="-4396"/>
                </a:stretch>
              </a:blipFill>
              <a:ln w="19050">
                <a:solidFill>
                  <a:srgbClr val="0000FF">
                    <a:alpha val="98000"/>
                  </a:srgb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379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21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3F4D2D-8771-46F6-B1AC-0AA638CD40C9}"/>
              </a:ext>
            </a:extLst>
          </p:cNvPr>
          <p:cNvSpPr txBox="1"/>
          <p:nvPr/>
        </p:nvSpPr>
        <p:spPr>
          <a:xfrm>
            <a:off x="1066800" y="3810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Diffusion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7CDF9E-CB15-4115-BEED-276813A8D5E9}"/>
              </a:ext>
            </a:extLst>
          </p:cNvPr>
          <p:cNvSpPr txBox="1"/>
          <p:nvPr/>
        </p:nvSpPr>
        <p:spPr>
          <a:xfrm>
            <a:off x="1143000" y="900042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Heat conduction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198529-4B14-42D3-9785-E1EF1E11DC16}"/>
              </a:ext>
            </a:extLst>
          </p:cNvPr>
          <p:cNvSpPr txBox="1"/>
          <p:nvPr/>
        </p:nvSpPr>
        <p:spPr>
          <a:xfrm>
            <a:off x="3467102" y="900042"/>
            <a:ext cx="510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Transport of energy by random thermal motion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0294A-3BB7-44C8-ACA8-8A3507D4603D}"/>
              </a:ext>
            </a:extLst>
          </p:cNvPr>
          <p:cNvSpPr txBox="1"/>
          <p:nvPr/>
        </p:nvSpPr>
        <p:spPr>
          <a:xfrm>
            <a:off x="1371600" y="1357529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Viscosity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A6068-DD5A-401D-A821-AE43B84C2AA9}"/>
              </a:ext>
            </a:extLst>
          </p:cNvPr>
          <p:cNvSpPr txBox="1"/>
          <p:nvPr/>
        </p:nvSpPr>
        <p:spPr>
          <a:xfrm>
            <a:off x="3352800" y="1357529"/>
            <a:ext cx="510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Transport of momentum – in gases mainly due to random thermal motion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86F826-657A-48E0-B5D6-82F5E07FD94C}"/>
              </a:ext>
            </a:extLst>
          </p:cNvPr>
          <p:cNvSpPr txBox="1"/>
          <p:nvPr/>
        </p:nvSpPr>
        <p:spPr>
          <a:xfrm>
            <a:off x="419100" y="2122792"/>
            <a:ext cx="5600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Random thermal motion can also transport particles from high concentration to low concentration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3A7496-D6CD-40DF-98DA-D8A195F26F2B}"/>
              </a:ext>
            </a:extLst>
          </p:cNvPr>
          <p:cNvSpPr txBox="1"/>
          <p:nvPr/>
        </p:nvSpPr>
        <p:spPr>
          <a:xfrm>
            <a:off x="6019802" y="2153272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example: Add a drop of color into water – it will spread throughout the water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E912DF-A217-423C-8B30-9D17F10741FE}"/>
              </a:ext>
            </a:extLst>
          </p:cNvPr>
          <p:cNvSpPr txBox="1"/>
          <p:nvPr/>
        </p:nvSpPr>
        <p:spPr>
          <a:xfrm>
            <a:off x="762000" y="2945432"/>
            <a:ext cx="541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spreading out of particles is called </a:t>
            </a:r>
            <a:r>
              <a:rPr lang="en-US" sz="2000" b="1" dirty="0"/>
              <a:t>Diffusion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9E68EE-6A2E-467F-B288-E45153731890}"/>
              </a:ext>
            </a:extLst>
          </p:cNvPr>
          <p:cNvSpPr txBox="1"/>
          <p:nvPr/>
        </p:nvSpPr>
        <p:spPr>
          <a:xfrm>
            <a:off x="252732" y="3329135"/>
            <a:ext cx="3429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Heat conduction is caused by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3FDEFC3-9583-4533-8366-5DB59A7C0A85}"/>
                  </a:ext>
                </a:extLst>
              </p:cNvPr>
              <p:cNvSpPr txBox="1"/>
              <p:nvPr/>
            </p:nvSpPr>
            <p:spPr>
              <a:xfrm>
                <a:off x="3191508" y="3331835"/>
                <a:ext cx="9448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3FDEFC3-9583-4533-8366-5DB59A7C0A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508" y="3331835"/>
                <a:ext cx="944880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3CF87D67-3398-41FE-928D-E8763D743589}"/>
              </a:ext>
            </a:extLst>
          </p:cNvPr>
          <p:cNvSpPr txBox="1"/>
          <p:nvPr/>
        </p:nvSpPr>
        <p:spPr>
          <a:xfrm>
            <a:off x="252732" y="3766083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Viscous drag is caused by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54E4849-401C-4E49-8A4E-5720E14C6C0B}"/>
                  </a:ext>
                </a:extLst>
              </p:cNvPr>
              <p:cNvSpPr txBox="1"/>
              <p:nvPr/>
            </p:nvSpPr>
            <p:spPr>
              <a:xfrm>
                <a:off x="3166108" y="3761795"/>
                <a:ext cx="9448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54E4849-401C-4E49-8A4E-5720E14C6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108" y="3761795"/>
                <a:ext cx="94488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5A730208-7E62-4BD2-954B-B55DCFB81472}"/>
              </a:ext>
            </a:extLst>
          </p:cNvPr>
          <p:cNvSpPr txBox="1"/>
          <p:nvPr/>
        </p:nvSpPr>
        <p:spPr>
          <a:xfrm>
            <a:off x="5417822" y="3443897"/>
            <a:ext cx="2651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Diffusion is caused by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6510342-3A5B-4912-B3F5-9BAD148EC1EA}"/>
                  </a:ext>
                </a:extLst>
              </p:cNvPr>
              <p:cNvSpPr txBox="1"/>
              <p:nvPr/>
            </p:nvSpPr>
            <p:spPr>
              <a:xfrm>
                <a:off x="4239260" y="3660044"/>
                <a:ext cx="4762500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Difference in particle concentration,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6510342-3A5B-4912-B3F5-9BAD148EC1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9260" y="3660044"/>
                <a:ext cx="4762500" cy="616964"/>
              </a:xfrm>
              <a:prstGeom prst="rect">
                <a:avLst/>
              </a:prstGeom>
              <a:blipFill>
                <a:blip r:embed="rId5"/>
                <a:stretch>
                  <a:fillRect l="-1279" b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up 28">
            <a:extLst>
              <a:ext uri="{FF2B5EF4-FFF2-40B4-BE49-F238E27FC236}">
                <a16:creationId xmlns:a16="http://schemas.microsoft.com/office/drawing/2014/main" id="{4233726C-64E9-4DF4-8A28-243926AFCE9E}"/>
              </a:ext>
            </a:extLst>
          </p:cNvPr>
          <p:cNvGrpSpPr/>
          <p:nvPr/>
        </p:nvGrpSpPr>
        <p:grpSpPr>
          <a:xfrm>
            <a:off x="609600" y="4441631"/>
            <a:ext cx="2037080" cy="1575582"/>
            <a:chOff x="4561840" y="5181600"/>
            <a:chExt cx="2037080" cy="1575582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C1C12E7-DD6D-4E1C-8E2B-009E56F8800E}"/>
                </a:ext>
              </a:extLst>
            </p:cNvPr>
            <p:cNvCxnSpPr>
              <a:stCxn id="17" idx="0"/>
              <a:endCxn id="17" idx="2"/>
            </p:cNvCxnSpPr>
            <p:nvPr/>
          </p:nvCxnSpPr>
          <p:spPr>
            <a:xfrm>
              <a:off x="5580380" y="5181600"/>
              <a:ext cx="0" cy="1066800"/>
            </a:xfrm>
            <a:prstGeom prst="line">
              <a:avLst/>
            </a:prstGeom>
            <a:ln w="19050" cap="flat" cmpd="sng" algn="ctr">
              <a:solidFill>
                <a:schemeClr val="accent6"/>
              </a:solidFill>
              <a:prstDash val="lg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8C24D44-EA20-48FF-A8AE-6041E809BD5C}"/>
                </a:ext>
              </a:extLst>
            </p:cNvPr>
            <p:cNvSpPr/>
            <p:nvPr/>
          </p:nvSpPr>
          <p:spPr>
            <a:xfrm>
              <a:off x="5580380" y="5181600"/>
              <a:ext cx="1018534" cy="1066800"/>
            </a:xfrm>
            <a:prstGeom prst="rect">
              <a:avLst/>
            </a:prstGeom>
            <a:pattFill prst="pct5">
              <a:fgClr>
                <a:srgbClr val="0000FF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4822A8D-FFC7-4E18-A717-7F16F14768ED}"/>
                </a:ext>
              </a:extLst>
            </p:cNvPr>
            <p:cNvSpPr/>
            <p:nvPr/>
          </p:nvSpPr>
          <p:spPr>
            <a:xfrm>
              <a:off x="4561840" y="5181600"/>
              <a:ext cx="2037080" cy="1066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A123B2A7-E3CB-4A8D-B27F-F38D7AA05C2E}"/>
                </a:ext>
              </a:extLst>
            </p:cNvPr>
            <p:cNvCxnSpPr>
              <a:cxnSpLocks/>
            </p:cNvCxnSpPr>
            <p:nvPr/>
          </p:nvCxnSpPr>
          <p:spPr>
            <a:xfrm>
              <a:off x="5791200" y="6477000"/>
              <a:ext cx="6096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A9033F4-FC4D-401A-BECF-CAE9416962F8}"/>
                </a:ext>
              </a:extLst>
            </p:cNvPr>
            <p:cNvSpPr txBox="1"/>
            <p:nvPr/>
          </p:nvSpPr>
          <p:spPr>
            <a:xfrm>
              <a:off x="6012171" y="6387850"/>
              <a:ext cx="487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x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FF4389F6-AD80-40B7-8B72-2911C07737FB}"/>
              </a:ext>
            </a:extLst>
          </p:cNvPr>
          <p:cNvSpPr txBox="1"/>
          <p:nvPr/>
        </p:nvSpPr>
        <p:spPr>
          <a:xfrm>
            <a:off x="408940" y="5960555"/>
            <a:ext cx="26390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Let’s say </a:t>
            </a:r>
            <a:r>
              <a:rPr lang="en-US" sz="2000" i="1" dirty="0"/>
              <a:t>n </a:t>
            </a:r>
            <a:r>
              <a:rPr lang="en-US" sz="2000" dirty="0"/>
              <a:t>increase uniformly with </a:t>
            </a:r>
            <a:r>
              <a:rPr lang="en-US" sz="2000" i="1" dirty="0"/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07A282E-727A-47E6-BD68-AEC03AEBB07B}"/>
                  </a:ext>
                </a:extLst>
              </p:cNvPr>
              <p:cNvSpPr txBox="1"/>
              <p:nvPr/>
            </p:nvSpPr>
            <p:spPr>
              <a:xfrm>
                <a:off x="3004820" y="4387421"/>
                <a:ext cx="5902962" cy="86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Flux of particles across any surface is the net number that cross it per unit area per unit time, </a:t>
                </a:r>
                <a:r>
                  <a:rPr lang="en-US" sz="2000" i="1" dirty="0"/>
                  <a:t>J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#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e>
                    </m:d>
                  </m:oMath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07A282E-727A-47E6-BD68-AEC03AEBB0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4820" y="4387421"/>
                <a:ext cx="5902962" cy="860748"/>
              </a:xfrm>
              <a:prstGeom prst="rect">
                <a:avLst/>
              </a:prstGeom>
              <a:blipFill>
                <a:blip r:embed="rId6"/>
                <a:stretch>
                  <a:fillRect l="-1136" t="-4255" b="-28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064A669-B8C0-4F81-A714-92F973D9BCB6}"/>
                  </a:ext>
                </a:extLst>
              </p:cNvPr>
              <p:cNvSpPr txBox="1"/>
              <p:nvPr/>
            </p:nvSpPr>
            <p:spPr>
              <a:xfrm>
                <a:off x="3453132" y="5305377"/>
                <a:ext cx="1554472" cy="6767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064A669-B8C0-4F81-A714-92F973D9BC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3132" y="5305377"/>
                <a:ext cx="1554472" cy="6767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5A33726-DCD3-49A9-A939-2898F18AC22E}"/>
                  </a:ext>
                </a:extLst>
              </p:cNvPr>
              <p:cNvSpPr txBox="1"/>
              <p:nvPr/>
            </p:nvSpPr>
            <p:spPr>
              <a:xfrm>
                <a:off x="5278123" y="5285654"/>
                <a:ext cx="1554472" cy="676724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5A33726-DCD3-49A9-A939-2898F18AC2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8123" y="5285654"/>
                <a:ext cx="1554472" cy="6767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B320A08B-4E6C-4157-A3F0-DE4005817777}"/>
              </a:ext>
            </a:extLst>
          </p:cNvPr>
          <p:cNvSpPr txBox="1"/>
          <p:nvPr/>
        </p:nvSpPr>
        <p:spPr>
          <a:xfrm>
            <a:off x="7084069" y="5358582"/>
            <a:ext cx="1450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Fick’s Law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1B7CC48-FE67-4802-8999-95D694BDBB86}"/>
              </a:ext>
            </a:extLst>
          </p:cNvPr>
          <p:cNvSpPr txBox="1"/>
          <p:nvPr/>
        </p:nvSpPr>
        <p:spPr>
          <a:xfrm>
            <a:off x="4607560" y="6112834"/>
            <a:ext cx="34671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</a:t>
            </a:r>
            <a:r>
              <a:rPr lang="en-US" sz="2000" dirty="0"/>
              <a:t> is diffusion coefficient (m</a:t>
            </a:r>
            <a:r>
              <a:rPr lang="en-US" sz="2000" baseline="30000" dirty="0"/>
              <a:t>2</a:t>
            </a:r>
            <a:r>
              <a:rPr lang="en-US" sz="2000" dirty="0"/>
              <a:t>/s )</a:t>
            </a:r>
            <a:endParaRPr lang="en-US" sz="20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CCFC82E-560C-4EBF-A225-F8D161FDE793}"/>
                  </a:ext>
                </a:extLst>
              </p:cNvPr>
              <p:cNvSpPr txBox="1"/>
              <p:nvPr/>
            </p:nvSpPr>
            <p:spPr>
              <a:xfrm>
                <a:off x="1615444" y="4770572"/>
                <a:ext cx="4673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CCFC82E-560C-4EBF-A225-F8D161FDE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444" y="4770572"/>
                <a:ext cx="467358" cy="369332"/>
              </a:xfrm>
              <a:prstGeom prst="rect">
                <a:avLst/>
              </a:prstGeom>
              <a:blipFill>
                <a:blip r:embed="rId9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5B7A0D0-6A67-4992-AEBE-3A90E30086A5}"/>
              </a:ext>
            </a:extLst>
          </p:cNvPr>
          <p:cNvCxnSpPr/>
          <p:nvPr/>
        </p:nvCxnSpPr>
        <p:spPr>
          <a:xfrm flipH="1">
            <a:off x="1447800" y="4770572"/>
            <a:ext cx="391160" cy="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09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7" grpId="0"/>
      <p:bldP spid="28" grpId="0"/>
      <p:bldP spid="36" grpId="0"/>
      <p:bldP spid="37" grpId="0" animBg="1"/>
      <p:bldP spid="38" grpId="0"/>
      <p:bldP spid="3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CB8A7DE-E2E3-4CF9-B560-DC90777BE078}"/>
              </a:ext>
            </a:extLst>
          </p:cNvPr>
          <p:cNvSpPr txBox="1"/>
          <p:nvPr/>
        </p:nvSpPr>
        <p:spPr>
          <a:xfrm>
            <a:off x="457200" y="3048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P: 1.69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605ACC4-EDFB-4E85-A7C4-9492E369D80B}"/>
                  </a:ext>
                </a:extLst>
              </p:cNvPr>
              <p:cNvSpPr txBox="1"/>
              <p:nvPr/>
            </p:nvSpPr>
            <p:spPr>
              <a:xfrm>
                <a:off x="1581350" y="186165"/>
                <a:ext cx="6858000" cy="17561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Imagine a narrow pipe, filled with fluid, in which the concentration of a certain type of molecules varies only along the length of the pipe (in the </a:t>
                </a:r>
                <a:r>
                  <a:rPr lang="en-US" i="1" dirty="0"/>
                  <a:t>x</a:t>
                </a:r>
                <a:r>
                  <a:rPr lang="en-US" dirty="0"/>
                  <a:t>-direction). By considering the flux of these particles from both direction into a short segment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drive Fick’s second Law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605ACC4-EDFB-4E85-A7C4-9492E369D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350" y="186165"/>
                <a:ext cx="6858000" cy="1756122"/>
              </a:xfrm>
              <a:prstGeom prst="rect">
                <a:avLst/>
              </a:prstGeom>
              <a:blipFill>
                <a:blip r:embed="rId2"/>
                <a:stretch>
                  <a:fillRect l="-711" t="-2083" r="-3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D87D7E61-5F2D-44D3-9820-AF9291514EC3}"/>
              </a:ext>
            </a:extLst>
          </p:cNvPr>
          <p:cNvGrpSpPr/>
          <p:nvPr/>
        </p:nvGrpSpPr>
        <p:grpSpPr>
          <a:xfrm>
            <a:off x="1087120" y="1805464"/>
            <a:ext cx="4038600" cy="1766249"/>
            <a:chOff x="1087120" y="1805464"/>
            <a:chExt cx="4038600" cy="176624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FE08D8EE-69C1-48E3-8F1D-ED4F76EA9E84}"/>
                    </a:ext>
                  </a:extLst>
                </p:cNvPr>
                <p:cNvSpPr txBox="1"/>
                <p:nvPr/>
              </p:nvSpPr>
              <p:spPr>
                <a:xfrm>
                  <a:off x="2558734" y="1838262"/>
                  <a:ext cx="53339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FE08D8EE-69C1-48E3-8F1D-ED4F76EA9E8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8734" y="1838262"/>
                  <a:ext cx="533399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CC20897E-EDE5-4A95-B9D3-49E42435FE32}"/>
                </a:ext>
              </a:extLst>
            </p:cNvPr>
            <p:cNvCxnSpPr>
              <a:cxnSpLocks/>
            </p:cNvCxnSpPr>
            <p:nvPr/>
          </p:nvCxnSpPr>
          <p:spPr>
            <a:xfrm>
              <a:off x="1087120" y="2382675"/>
              <a:ext cx="4038600" cy="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1C6154A-5D03-4417-9559-282DAE1010D3}"/>
                </a:ext>
              </a:extLst>
            </p:cNvPr>
            <p:cNvCxnSpPr>
              <a:cxnSpLocks/>
            </p:cNvCxnSpPr>
            <p:nvPr/>
          </p:nvCxnSpPr>
          <p:spPr>
            <a:xfrm>
              <a:off x="1087120" y="2953544"/>
              <a:ext cx="4038600" cy="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EE489A8-1920-4848-A43A-D1E4C9E8837E}"/>
                </a:ext>
              </a:extLst>
            </p:cNvPr>
            <p:cNvSpPr txBox="1"/>
            <p:nvPr/>
          </p:nvSpPr>
          <p:spPr>
            <a:xfrm>
              <a:off x="1087120" y="2382674"/>
              <a:ext cx="4038600" cy="570859"/>
            </a:xfrm>
            <a:prstGeom prst="rect">
              <a:avLst/>
            </a:prstGeom>
            <a:pattFill prst="pct5">
              <a:fgClr>
                <a:srgbClr val="0070C0"/>
              </a:fgClr>
              <a:bgClr>
                <a:schemeClr val="bg1"/>
              </a:bgClr>
            </a:patt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18BC5B4-78B3-4D11-B8FF-87D022E78B65}"/>
                </a:ext>
              </a:extLst>
            </p:cNvPr>
            <p:cNvCxnSpPr>
              <a:cxnSpLocks/>
            </p:cNvCxnSpPr>
            <p:nvPr/>
          </p:nvCxnSpPr>
          <p:spPr>
            <a:xfrm>
              <a:off x="2433320" y="2002096"/>
              <a:ext cx="0" cy="951438"/>
            </a:xfrm>
            <a:prstGeom prst="line">
              <a:avLst/>
            </a:prstGeom>
            <a:ln w="19050" cap="flat" cmpd="sng" algn="ctr">
              <a:solidFill>
                <a:schemeClr val="dk1"/>
              </a:solidFill>
              <a:prstDash val="lg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5309228-C27B-441B-B391-425625386386}"/>
                </a:ext>
              </a:extLst>
            </p:cNvPr>
            <p:cNvCxnSpPr>
              <a:cxnSpLocks/>
            </p:cNvCxnSpPr>
            <p:nvPr/>
          </p:nvCxnSpPr>
          <p:spPr>
            <a:xfrm>
              <a:off x="3274695" y="2002096"/>
              <a:ext cx="0" cy="951438"/>
            </a:xfrm>
            <a:prstGeom prst="line">
              <a:avLst/>
            </a:prstGeom>
            <a:ln w="19050" cap="flat" cmpd="sng" algn="ctr">
              <a:solidFill>
                <a:schemeClr val="dk1"/>
              </a:solidFill>
              <a:prstDash val="lg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0CDAE50-2B2F-437E-A807-3CB90D550709}"/>
                </a:ext>
              </a:extLst>
            </p:cNvPr>
            <p:cNvCxnSpPr/>
            <p:nvPr/>
          </p:nvCxnSpPr>
          <p:spPr>
            <a:xfrm flipV="1">
              <a:off x="2769870" y="1805464"/>
              <a:ext cx="22437" cy="655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18F5422-17F5-4D73-B9AA-6422B9A60D68}"/>
                </a:ext>
              </a:extLst>
            </p:cNvPr>
            <p:cNvCxnSpPr>
              <a:cxnSpLocks/>
              <a:endCxn id="22" idx="0"/>
            </p:cNvCxnSpPr>
            <p:nvPr/>
          </p:nvCxnSpPr>
          <p:spPr>
            <a:xfrm>
              <a:off x="2844961" y="2791755"/>
              <a:ext cx="0" cy="410626"/>
            </a:xfrm>
            <a:prstGeom prst="line">
              <a:avLst/>
            </a:prstGeom>
            <a:ln w="127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330352FB-21FA-48CC-9653-8499F9B52285}"/>
                    </a:ext>
                  </a:extLst>
                </p:cNvPr>
                <p:cNvSpPr txBox="1"/>
                <p:nvPr/>
              </p:nvSpPr>
              <p:spPr>
                <a:xfrm>
                  <a:off x="2610646" y="3202381"/>
                  <a:ext cx="46863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330352FB-21FA-48CC-9653-8499F9B5228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10646" y="3202381"/>
                  <a:ext cx="468630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091A6C3B-6897-4F47-81A4-3CC73C879EDE}"/>
                    </a:ext>
                  </a:extLst>
                </p:cNvPr>
                <p:cNvSpPr txBox="1"/>
                <p:nvPr/>
              </p:nvSpPr>
              <p:spPr>
                <a:xfrm>
                  <a:off x="1813721" y="2922408"/>
                  <a:ext cx="920431" cy="5533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091A6C3B-6897-4F47-81A4-3CC73C879ED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3721" y="2922408"/>
                  <a:ext cx="920431" cy="55335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E835DAE5-62F8-4C60-99B4-D4CEE78F78C4}"/>
                    </a:ext>
                  </a:extLst>
                </p:cNvPr>
                <p:cNvSpPr txBox="1"/>
                <p:nvPr/>
              </p:nvSpPr>
              <p:spPr>
                <a:xfrm>
                  <a:off x="2893535" y="2922407"/>
                  <a:ext cx="920431" cy="5533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E835DAE5-62F8-4C60-99B4-D4CEE78F78C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93535" y="2922407"/>
                  <a:ext cx="920431" cy="55335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094633C-24F0-4BA1-928D-407F185CB2EB}"/>
                </a:ext>
              </a:extLst>
            </p:cNvPr>
            <p:cNvSpPr txBox="1"/>
            <p:nvPr/>
          </p:nvSpPr>
          <p:spPr>
            <a:xfrm>
              <a:off x="1813721" y="2477815"/>
              <a:ext cx="3960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J</a:t>
              </a:r>
              <a:r>
                <a:rPr lang="en-US" i="1" baseline="-25000" dirty="0"/>
                <a:t>1</a:t>
              </a:r>
              <a:endParaRPr lang="en-US" i="1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B3AA3FB-3669-4DF3-8BAA-052D1E1A9BD2}"/>
                </a:ext>
              </a:extLst>
            </p:cNvPr>
            <p:cNvSpPr txBox="1"/>
            <p:nvPr/>
          </p:nvSpPr>
          <p:spPr>
            <a:xfrm>
              <a:off x="3550916" y="2439843"/>
              <a:ext cx="3960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J</a:t>
              </a:r>
              <a:r>
                <a:rPr lang="en-US" i="1" baseline="-25000" dirty="0"/>
                <a:t>2</a:t>
              </a:r>
              <a:endParaRPr lang="en-US" i="1" dirty="0"/>
            </a:p>
          </p:txBody>
        </p:sp>
        <p:sp>
          <p:nvSpPr>
            <p:cNvPr id="29" name="Arrow: Right 28">
              <a:extLst>
                <a:ext uri="{FF2B5EF4-FFF2-40B4-BE49-F238E27FC236}">
                  <a16:creationId xmlns:a16="http://schemas.microsoft.com/office/drawing/2014/main" id="{BAB96FE3-5F47-4C26-A984-2D9646CE5BA9}"/>
                </a:ext>
              </a:extLst>
            </p:cNvPr>
            <p:cNvSpPr/>
            <p:nvPr/>
          </p:nvSpPr>
          <p:spPr>
            <a:xfrm>
              <a:off x="2209798" y="2624509"/>
              <a:ext cx="348936" cy="184664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Arrow: Right 29">
              <a:extLst>
                <a:ext uri="{FF2B5EF4-FFF2-40B4-BE49-F238E27FC236}">
                  <a16:creationId xmlns:a16="http://schemas.microsoft.com/office/drawing/2014/main" id="{3BD5C513-0A0B-471D-9CBA-5639A05A44E3}"/>
                </a:ext>
              </a:extLst>
            </p:cNvPr>
            <p:cNvSpPr/>
            <p:nvPr/>
          </p:nvSpPr>
          <p:spPr>
            <a:xfrm rot="10800000">
              <a:off x="3106420" y="2545145"/>
              <a:ext cx="396077" cy="196792"/>
            </a:xfrm>
            <a:prstGeom prst="rightArrow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A4F1DC78-96F0-42A4-8397-E81401409170}"/>
              </a:ext>
            </a:extLst>
          </p:cNvPr>
          <p:cNvSpPr txBox="1"/>
          <p:nvPr/>
        </p:nvSpPr>
        <p:spPr>
          <a:xfrm>
            <a:off x="194946" y="1854652"/>
            <a:ext cx="2189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J</a:t>
            </a:r>
            <a:r>
              <a:rPr lang="en-US" sz="2000" i="1" baseline="-25000" dirty="0"/>
              <a:t>1</a:t>
            </a:r>
            <a:r>
              <a:rPr lang="en-US" sz="2000" dirty="0"/>
              <a:t> and </a:t>
            </a:r>
            <a:r>
              <a:rPr lang="en-US" sz="2000" i="1" dirty="0"/>
              <a:t>J</a:t>
            </a:r>
            <a:r>
              <a:rPr lang="en-US" sz="2000" i="1" baseline="-25000" dirty="0"/>
              <a:t>2</a:t>
            </a:r>
            <a:r>
              <a:rPr lang="en-US" sz="2000" i="1" dirty="0"/>
              <a:t> </a:t>
            </a:r>
            <a:r>
              <a:rPr lang="en-US" sz="2000" dirty="0"/>
              <a:t>are fluxes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6669542-327C-4D45-962F-AAF3C048F4B3}"/>
                  </a:ext>
                </a:extLst>
              </p:cNvPr>
              <p:cNvSpPr txBox="1"/>
              <p:nvPr/>
            </p:nvSpPr>
            <p:spPr>
              <a:xfrm>
                <a:off x="7280571" y="2599033"/>
                <a:ext cx="1664016" cy="695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𝑑𝑁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6669542-327C-4D45-962F-AAF3C048F4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0571" y="2599033"/>
                <a:ext cx="1664016" cy="6950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8A8496FA-31C3-4A15-844B-1DB4D0565E36}"/>
              </a:ext>
            </a:extLst>
          </p:cNvPr>
          <p:cNvSpPr txBox="1"/>
          <p:nvPr/>
        </p:nvSpPr>
        <p:spPr>
          <a:xfrm>
            <a:off x="5445512" y="2037942"/>
            <a:ext cx="28270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Flux is no. of particles crossing a surface per unit area per unit time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61051A-A9C9-4386-87AF-A1477C9398E7}"/>
              </a:ext>
            </a:extLst>
          </p:cNvPr>
          <p:cNvSpPr txBox="1"/>
          <p:nvPr/>
        </p:nvSpPr>
        <p:spPr>
          <a:xfrm>
            <a:off x="578720" y="35890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 this case</a:t>
            </a:r>
            <a:r>
              <a:rPr lang="en-US" dirty="0"/>
              <a:t>,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976E6A7-2A03-4630-8676-FAD9DAFCA1AA}"/>
                  </a:ext>
                </a:extLst>
              </p:cNvPr>
              <p:cNvSpPr txBox="1"/>
              <p:nvPr/>
            </p:nvSpPr>
            <p:spPr>
              <a:xfrm>
                <a:off x="1713613" y="3529483"/>
                <a:ext cx="2134949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𝑑𝑁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976E6A7-2A03-4630-8676-FAD9DAFCA1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613" y="3529483"/>
                <a:ext cx="2134949" cy="6182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CAC1873-E036-408A-AD22-849D50B6EF0F}"/>
                  </a:ext>
                </a:extLst>
              </p:cNvPr>
              <p:cNvSpPr txBox="1"/>
              <p:nvPr/>
            </p:nvSpPr>
            <p:spPr>
              <a:xfrm>
                <a:off x="669764" y="4069731"/>
                <a:ext cx="2134949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𝑑𝑁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CAC1873-E036-408A-AD22-849D50B6EF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764" y="4069731"/>
                <a:ext cx="2134949" cy="61824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D059557-4B8B-4A50-94E8-3C284D4EF105}"/>
                  </a:ext>
                </a:extLst>
              </p:cNvPr>
              <p:cNvSpPr txBox="1"/>
              <p:nvPr/>
            </p:nvSpPr>
            <p:spPr>
              <a:xfrm>
                <a:off x="627222" y="4654723"/>
                <a:ext cx="2769074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𝑑𝑁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D059557-4B8B-4A50-94E8-3C284D4EF1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222" y="4654723"/>
                <a:ext cx="2769074" cy="6183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A62D230-6D4D-4C31-93C0-3A92FB1BDEF3}"/>
                  </a:ext>
                </a:extLst>
              </p:cNvPr>
              <p:cNvSpPr txBox="1"/>
              <p:nvPr/>
            </p:nvSpPr>
            <p:spPr>
              <a:xfrm>
                <a:off x="1394633" y="5026336"/>
                <a:ext cx="2517803" cy="8410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A62D230-6D4D-4C31-93C0-3A92FB1BDE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4633" y="5026336"/>
                <a:ext cx="2517803" cy="84106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43F560C-C7BD-48F0-B5AA-695EE6FD63FC}"/>
              </a:ext>
            </a:extLst>
          </p:cNvPr>
          <p:cNvCxnSpPr>
            <a:cxnSpLocks/>
          </p:cNvCxnSpPr>
          <p:nvPr/>
        </p:nvCxnSpPr>
        <p:spPr>
          <a:xfrm>
            <a:off x="4040025" y="3540610"/>
            <a:ext cx="33327" cy="2846535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A7D2E9C4-2ED5-4032-95AE-7F0902AF6D52}"/>
                  </a:ext>
                </a:extLst>
              </p:cNvPr>
              <p:cNvSpPr txBox="1"/>
              <p:nvPr/>
            </p:nvSpPr>
            <p:spPr>
              <a:xfrm>
                <a:off x="733423" y="5842618"/>
                <a:ext cx="2769074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A7D2E9C4-2ED5-4032-95AE-7F0902AF6D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423" y="5842618"/>
                <a:ext cx="2769074" cy="61824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5AE744DF-9CE6-4E87-9134-4B0697F59BA8}"/>
                  </a:ext>
                </a:extLst>
              </p:cNvPr>
              <p:cNvSpPr txBox="1"/>
              <p:nvPr/>
            </p:nvSpPr>
            <p:spPr>
              <a:xfrm>
                <a:off x="4726434" y="3225897"/>
                <a:ext cx="1818954" cy="491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As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𝐽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𝑑𝑛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5AE744DF-9CE6-4E87-9134-4B0697F59B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6434" y="3225897"/>
                <a:ext cx="1818954" cy="491288"/>
              </a:xfrm>
              <a:prstGeom prst="rect">
                <a:avLst/>
              </a:prstGeom>
              <a:blipFill>
                <a:blip r:embed="rId13"/>
                <a:stretch>
                  <a:fillRect l="-2676" b="-6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CB7DE35-3A90-4CCF-BA7C-732D60ABD342}"/>
              </a:ext>
            </a:extLst>
          </p:cNvPr>
          <p:cNvCxnSpPr/>
          <p:nvPr/>
        </p:nvCxnSpPr>
        <p:spPr>
          <a:xfrm>
            <a:off x="6400800" y="5867400"/>
            <a:ext cx="0" cy="4745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>
            <a:extLst>
              <a:ext uri="{FF2B5EF4-FFF2-40B4-BE49-F238E27FC236}">
                <a16:creationId xmlns:a16="http://schemas.microsoft.com/office/drawing/2014/main" id="{481ADF90-D1BB-4703-9B29-751081A3D3E7}"/>
              </a:ext>
            </a:extLst>
          </p:cNvPr>
          <p:cNvGrpSpPr/>
          <p:nvPr/>
        </p:nvGrpSpPr>
        <p:grpSpPr>
          <a:xfrm>
            <a:off x="5516166" y="3651382"/>
            <a:ext cx="3150892" cy="1212579"/>
            <a:chOff x="4301606" y="4020439"/>
            <a:chExt cx="3150892" cy="12125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A0F61752-ADC4-439A-9DCA-73A8D29E444F}"/>
                    </a:ext>
                  </a:extLst>
                </p:cNvPr>
                <p:cNvSpPr txBox="1"/>
                <p:nvPr/>
              </p:nvSpPr>
              <p:spPr>
                <a:xfrm>
                  <a:off x="4301606" y="4020439"/>
                  <a:ext cx="2939493" cy="7087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𝑑𝑛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𝑑𝑛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A0F61752-ADC4-439A-9DCA-73A8D29E444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01606" y="4020439"/>
                  <a:ext cx="2939493" cy="708720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7881FC2F-1B70-433B-A895-F7FA46FFEF36}"/>
                </a:ext>
              </a:extLst>
            </p:cNvPr>
            <p:cNvCxnSpPr/>
            <p:nvPr/>
          </p:nvCxnSpPr>
          <p:spPr>
            <a:xfrm>
              <a:off x="6083670" y="4374799"/>
              <a:ext cx="0" cy="388418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33C7FF2-A2E6-49E7-AB3C-1C5FB198AC0E}"/>
                </a:ext>
              </a:extLst>
            </p:cNvPr>
            <p:cNvCxnSpPr/>
            <p:nvPr/>
          </p:nvCxnSpPr>
          <p:spPr>
            <a:xfrm>
              <a:off x="6952592" y="4374799"/>
              <a:ext cx="0" cy="38841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D978655C-29D3-45FB-B296-3DCDDE5327E1}"/>
                    </a:ext>
                  </a:extLst>
                </p:cNvPr>
                <p:cNvSpPr txBox="1"/>
                <p:nvPr/>
              </p:nvSpPr>
              <p:spPr>
                <a:xfrm>
                  <a:off x="5603135" y="4671734"/>
                  <a:ext cx="920431" cy="5533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D978655C-29D3-45FB-B296-3DCDDE5327E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03135" y="4671734"/>
                  <a:ext cx="920431" cy="553357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15CA085E-DCA3-4BC8-9388-3BC48A5AFF5D}"/>
                    </a:ext>
                  </a:extLst>
                </p:cNvPr>
                <p:cNvSpPr txBox="1"/>
                <p:nvPr/>
              </p:nvSpPr>
              <p:spPr>
                <a:xfrm>
                  <a:off x="6532067" y="4679661"/>
                  <a:ext cx="920431" cy="5533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15CA085E-DCA3-4BC8-9388-3BC48A5AFF5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32067" y="4679661"/>
                  <a:ext cx="920431" cy="553357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33B7D888-E23D-4FDE-A669-3C276F8E81BB}"/>
                  </a:ext>
                </a:extLst>
              </p:cNvPr>
              <p:cNvSpPr txBox="1"/>
              <p:nvPr/>
            </p:nvSpPr>
            <p:spPr>
              <a:xfrm>
                <a:off x="4334218" y="4830145"/>
                <a:ext cx="1864555" cy="709938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00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𝐷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33B7D888-E23D-4FDE-A669-3C276F8E81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4218" y="4830145"/>
                <a:ext cx="1864555" cy="70993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E573855B-6370-42C8-B2A3-2BC5C3B4BFF5}"/>
                  </a:ext>
                </a:extLst>
              </p:cNvPr>
              <p:cNvSpPr txBox="1"/>
              <p:nvPr/>
            </p:nvSpPr>
            <p:spPr>
              <a:xfrm>
                <a:off x="6250264" y="4963877"/>
                <a:ext cx="2716895" cy="1202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Similar eq we get (P; 1.62) for conduction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E573855B-6370-42C8-B2A3-2BC5C3B4B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0264" y="4963877"/>
                <a:ext cx="2716895" cy="1202124"/>
              </a:xfrm>
              <a:prstGeom prst="rect">
                <a:avLst/>
              </a:prstGeom>
              <a:blipFill>
                <a:blip r:embed="rId18"/>
                <a:stretch>
                  <a:fillRect l="-1794" t="-2538" r="-15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>
            <a:extLst>
              <a:ext uri="{FF2B5EF4-FFF2-40B4-BE49-F238E27FC236}">
                <a16:creationId xmlns:a16="http://schemas.microsoft.com/office/drawing/2014/main" id="{905E1F32-25C5-45BD-B64C-C4227ECF44D3}"/>
              </a:ext>
            </a:extLst>
          </p:cNvPr>
          <p:cNvSpPr txBox="1"/>
          <p:nvPr/>
        </p:nvSpPr>
        <p:spPr>
          <a:xfrm>
            <a:off x="4207708" y="5808863"/>
            <a:ext cx="2616916" cy="646331"/>
          </a:xfrm>
          <a:prstGeom prst="rect">
            <a:avLst/>
          </a:prstGeom>
          <a:noFill/>
          <a:ln w="158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Means Diffusion behaves similar as conduction</a:t>
            </a:r>
          </a:p>
        </p:txBody>
      </p: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7641D983-0720-4D9A-A077-19ED976F33ED}"/>
              </a:ext>
            </a:extLst>
          </p:cNvPr>
          <p:cNvCxnSpPr>
            <a:cxnSpLocks/>
          </p:cNvCxnSpPr>
          <p:nvPr/>
        </p:nvCxnSpPr>
        <p:spPr>
          <a:xfrm flipV="1">
            <a:off x="3225238" y="4035954"/>
            <a:ext cx="2140058" cy="2096075"/>
          </a:xfrm>
          <a:prstGeom prst="bentConnector3">
            <a:avLst>
              <a:gd name="adj1" fmla="val 32909"/>
            </a:avLst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52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6" grpId="0"/>
      <p:bldP spid="37" grpId="0"/>
      <p:bldP spid="38" grpId="0"/>
      <p:bldP spid="39" grpId="0"/>
      <p:bldP spid="43" grpId="0"/>
      <p:bldP spid="44" grpId="0"/>
      <p:bldP spid="55" grpId="0" animBg="1"/>
      <p:bldP spid="56" grpId="0"/>
      <p:bldP spid="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2CE344-3AEA-4090-9F90-D890C430DFA1}"/>
              </a:ext>
            </a:extLst>
          </p:cNvPr>
          <p:cNvSpPr txBox="1"/>
          <p:nvPr/>
        </p:nvSpPr>
        <p:spPr>
          <a:xfrm>
            <a:off x="762000" y="409545"/>
            <a:ext cx="76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P: 1.55 </a:t>
            </a:r>
            <a:r>
              <a:rPr lang="en-US" sz="2000" dirty="0"/>
              <a:t>Heat capacities are normally positive, but there is an important class of exceptions: system of particles held together by gravity, such as stars and star clusters.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49557F-588C-4727-B280-A81579622DD4}"/>
              </a:ext>
            </a:extLst>
          </p:cNvPr>
          <p:cNvSpPr txBox="1"/>
          <p:nvPr/>
        </p:nvSpPr>
        <p:spPr>
          <a:xfrm>
            <a:off x="838200" y="1425208"/>
            <a:ext cx="746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US" sz="2000" dirty="0"/>
              <a:t>Consider a system of just two particles, with identical masses, orbiting in circle about their center of mass. Show that the gravitation potential energy is -2 times the total kinetic energy.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7C61801-E6A8-4EF3-8A48-B026A1A4802A}"/>
                  </a:ext>
                </a:extLst>
              </p:cNvPr>
              <p:cNvSpPr txBox="1"/>
              <p:nvPr/>
            </p:nvSpPr>
            <p:spPr>
              <a:xfrm>
                <a:off x="858520" y="2743200"/>
                <a:ext cx="4419600" cy="5464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𝐾𝐸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7C61801-E6A8-4EF3-8A48-B026A1A480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520" y="2743200"/>
                <a:ext cx="4419600" cy="5464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>
            <a:extLst>
              <a:ext uri="{FF2B5EF4-FFF2-40B4-BE49-F238E27FC236}">
                <a16:creationId xmlns:a16="http://schemas.microsoft.com/office/drawing/2014/main" id="{0CEE8511-7333-4DA2-9E50-53181170A371}"/>
              </a:ext>
            </a:extLst>
          </p:cNvPr>
          <p:cNvGrpSpPr/>
          <p:nvPr/>
        </p:nvGrpSpPr>
        <p:grpSpPr>
          <a:xfrm>
            <a:off x="5949020" y="2743200"/>
            <a:ext cx="1747180" cy="1371600"/>
            <a:chOff x="5949020" y="2743200"/>
            <a:chExt cx="1747180" cy="137160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08A6A47-EF65-4DD0-87B0-EE0E1AD0A522}"/>
                </a:ext>
              </a:extLst>
            </p:cNvPr>
            <p:cNvSpPr/>
            <p:nvPr/>
          </p:nvSpPr>
          <p:spPr>
            <a:xfrm>
              <a:off x="6248400" y="2895600"/>
              <a:ext cx="1295400" cy="121920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C3AB30E-A7CD-4C73-A0CD-DEC1AE8972ED}"/>
                </a:ext>
              </a:extLst>
            </p:cNvPr>
            <p:cNvSpPr/>
            <p:nvPr/>
          </p:nvSpPr>
          <p:spPr>
            <a:xfrm>
              <a:off x="7305040" y="3016416"/>
              <a:ext cx="238760" cy="2732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2084DC0-B9FB-4275-B110-24BDEF03FA0E}"/>
                </a:ext>
              </a:extLst>
            </p:cNvPr>
            <p:cNvSpPr/>
            <p:nvPr/>
          </p:nvSpPr>
          <p:spPr>
            <a:xfrm>
              <a:off x="6319520" y="3760304"/>
              <a:ext cx="238760" cy="2732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8453934-0865-4A39-BED8-4A66154EDB4D}"/>
                </a:ext>
              </a:extLst>
            </p:cNvPr>
            <p:cNvCxnSpPr>
              <a:cxnSpLocks/>
              <a:endCxn id="8" idx="3"/>
            </p:cNvCxnSpPr>
            <p:nvPr/>
          </p:nvCxnSpPr>
          <p:spPr>
            <a:xfrm flipV="1">
              <a:off x="6916420" y="3249620"/>
              <a:ext cx="423586" cy="255580"/>
            </a:xfrm>
            <a:prstGeom prst="line">
              <a:avLst/>
            </a:prstGeom>
            <a:ln w="9525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DCEAEF2-409D-4B48-8002-FC1102D6C6B1}"/>
                </a:ext>
              </a:extLst>
            </p:cNvPr>
            <p:cNvSpPr txBox="1"/>
            <p:nvPr/>
          </p:nvSpPr>
          <p:spPr>
            <a:xfrm>
              <a:off x="6510614" y="3289632"/>
              <a:ext cx="5257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CM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17DC6A6-5E0B-431B-9B04-076FB3FBBE4E}"/>
                </a:ext>
              </a:extLst>
            </p:cNvPr>
            <p:cNvSpPr txBox="1"/>
            <p:nvPr/>
          </p:nvSpPr>
          <p:spPr>
            <a:xfrm rot="20223915">
              <a:off x="6976005" y="3011682"/>
              <a:ext cx="313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67941D3-C156-4FC9-B8C7-4F70D7D7CC1C}"/>
                </a:ext>
              </a:extLst>
            </p:cNvPr>
            <p:cNvSpPr txBox="1"/>
            <p:nvPr/>
          </p:nvSpPr>
          <p:spPr>
            <a:xfrm>
              <a:off x="7348687" y="2743200"/>
              <a:ext cx="3475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m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5EC5E37-D6C3-42E9-AB2B-3F43CF458804}"/>
                </a:ext>
              </a:extLst>
            </p:cNvPr>
            <p:cNvSpPr txBox="1"/>
            <p:nvPr/>
          </p:nvSpPr>
          <p:spPr>
            <a:xfrm>
              <a:off x="5949020" y="3653987"/>
              <a:ext cx="3475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m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FA6D326-FC29-46AF-A77C-980664380774}"/>
                  </a:ext>
                </a:extLst>
              </p:cNvPr>
              <p:cNvSpPr txBox="1"/>
              <p:nvPr/>
            </p:nvSpPr>
            <p:spPr>
              <a:xfrm>
                <a:off x="4744719" y="4210579"/>
                <a:ext cx="4343400" cy="8996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𝑃𝐸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𝐹𝑑𝑟</m:t>
                          </m:r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𝐺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𝑑𝑟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FA6D326-FC29-46AF-A77C-9806643807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719" y="4210579"/>
                <a:ext cx="4343400" cy="8996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A4D14B5-8473-456B-8D5E-9552198DB2A8}"/>
                  </a:ext>
                </a:extLst>
              </p:cNvPr>
              <p:cNvSpPr txBox="1"/>
              <p:nvPr/>
            </p:nvSpPr>
            <p:spPr>
              <a:xfrm>
                <a:off x="835533" y="3284655"/>
                <a:ext cx="351387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𝐺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𝐺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A4D14B5-8473-456B-8D5E-9552198DB2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533" y="3284655"/>
                <a:ext cx="3513875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C33549E-8803-4A23-82E9-4F5982218874}"/>
                  </a:ext>
                </a:extLst>
              </p:cNvPr>
              <p:cNvSpPr txBox="1"/>
              <p:nvPr/>
            </p:nvSpPr>
            <p:spPr>
              <a:xfrm>
                <a:off x="835533" y="4210579"/>
                <a:ext cx="152666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C33549E-8803-4A23-82E9-4F59822188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533" y="4210579"/>
                <a:ext cx="1526667" cy="1015663"/>
              </a:xfrm>
              <a:prstGeom prst="rect">
                <a:avLst/>
              </a:prstGeom>
              <a:blipFill>
                <a:blip r:embed="rId5"/>
                <a:stretch>
                  <a:fillRect l="-3984" t="-3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E6B01B6-E490-4159-8E30-9FE415ACF22F}"/>
                  </a:ext>
                </a:extLst>
              </p:cNvPr>
              <p:cNvSpPr txBox="1"/>
              <p:nvPr/>
            </p:nvSpPr>
            <p:spPr>
              <a:xfrm>
                <a:off x="2362200" y="4913488"/>
                <a:ext cx="2439734" cy="666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𝐺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𝑚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𝑟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𝑣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E6B01B6-E490-4159-8E30-9FE415ACF2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4913488"/>
                <a:ext cx="2439734" cy="666401"/>
              </a:xfrm>
              <a:prstGeom prst="rect">
                <a:avLst/>
              </a:prstGeom>
              <a:blipFill>
                <a:blip r:embed="rId6"/>
                <a:stretch>
                  <a:fillRect l="-2750" b="-18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3CA14CB-FF12-4EE7-BB37-65FE94DD0C95}"/>
                  </a:ext>
                </a:extLst>
              </p:cNvPr>
              <p:cNvSpPr txBox="1"/>
              <p:nvPr/>
            </p:nvSpPr>
            <p:spPr>
              <a:xfrm>
                <a:off x="5831219" y="5754562"/>
                <a:ext cx="1864981" cy="453137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=−2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en-US" sz="2000" dirty="0"/>
                  <a:t>           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3CA14CB-FF12-4EE7-BB37-65FE94DD0C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219" y="5754562"/>
                <a:ext cx="1864981" cy="45313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D0E3702-0FFC-45EC-A560-703807A4E822}"/>
                  </a:ext>
                </a:extLst>
              </p:cNvPr>
              <p:cNvSpPr txBox="1"/>
              <p:nvPr/>
            </p:nvSpPr>
            <p:spPr>
              <a:xfrm>
                <a:off x="2224540" y="5807589"/>
                <a:ext cx="990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D0E3702-0FFC-45EC-A560-703807A4E8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4540" y="5807589"/>
                <a:ext cx="990600" cy="400110"/>
              </a:xfrm>
              <a:prstGeom prst="rect">
                <a:avLst/>
              </a:prstGeom>
              <a:blipFill>
                <a:blip r:embed="rId8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1299181-5870-4C7F-8F1D-7E90382CB558}"/>
                  </a:ext>
                </a:extLst>
              </p:cNvPr>
              <p:cNvSpPr txBox="1"/>
              <p:nvPr/>
            </p:nvSpPr>
            <p:spPr>
              <a:xfrm>
                <a:off x="3668219" y="5843252"/>
                <a:ext cx="83953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1299181-5870-4C7F-8F1D-7E90382CB5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8219" y="5843252"/>
                <a:ext cx="839534" cy="400110"/>
              </a:xfrm>
              <a:prstGeom prst="rect">
                <a:avLst/>
              </a:prstGeom>
              <a:blipFill>
                <a:blip r:embed="rId9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>
            <a:extLst>
              <a:ext uri="{FF2B5EF4-FFF2-40B4-BE49-F238E27FC236}">
                <a16:creationId xmlns:a16="http://schemas.microsoft.com/office/drawing/2014/main" id="{DE0207FE-3615-47EB-8AB4-9D301A7584BB}"/>
              </a:ext>
            </a:extLst>
          </p:cNvPr>
          <p:cNvSpPr/>
          <p:nvPr/>
        </p:nvSpPr>
        <p:spPr>
          <a:xfrm>
            <a:off x="2763519" y="4874052"/>
            <a:ext cx="685800" cy="707886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7FBB7B97-7812-43BC-801D-303FE35AC389}"/>
              </a:ext>
            </a:extLst>
          </p:cNvPr>
          <p:cNvSpPr/>
          <p:nvPr/>
        </p:nvSpPr>
        <p:spPr>
          <a:xfrm>
            <a:off x="3937000" y="4874052"/>
            <a:ext cx="685800" cy="707886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76EB7BF-8BAC-4D90-9544-5BF3DCD79E10}"/>
              </a:ext>
            </a:extLst>
          </p:cNvPr>
          <p:cNvCxnSpPr>
            <a:cxnSpLocks/>
          </p:cNvCxnSpPr>
          <p:nvPr/>
        </p:nvCxnSpPr>
        <p:spPr>
          <a:xfrm flipV="1">
            <a:off x="2819400" y="5541298"/>
            <a:ext cx="155562" cy="3106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831F57E-F4CB-4BEB-B9FB-A67A7BCA714B}"/>
              </a:ext>
            </a:extLst>
          </p:cNvPr>
          <p:cNvCxnSpPr>
            <a:cxnSpLocks/>
          </p:cNvCxnSpPr>
          <p:nvPr/>
        </p:nvCxnSpPr>
        <p:spPr>
          <a:xfrm flipV="1">
            <a:off x="4124338" y="5576961"/>
            <a:ext cx="155562" cy="3106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9D8E7F35-A703-4A52-812F-B5D64F903D56}"/>
              </a:ext>
            </a:extLst>
          </p:cNvPr>
          <p:cNvSpPr txBox="1"/>
          <p:nvPr/>
        </p:nvSpPr>
        <p:spPr>
          <a:xfrm>
            <a:off x="4566920" y="5789218"/>
            <a:ext cx="13821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Therefore, </a:t>
            </a:r>
          </a:p>
        </p:txBody>
      </p:sp>
    </p:spTree>
    <p:extLst>
      <p:ext uri="{BB962C8B-B14F-4D97-AF65-F5344CB8AC3E}">
        <p14:creationId xmlns:p14="http://schemas.microsoft.com/office/powerpoint/2010/main" val="77536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0" grpId="0"/>
      <p:bldP spid="21" grpId="0"/>
      <p:bldP spid="22" grpId="0"/>
      <p:bldP spid="23" grpId="0"/>
      <p:bldP spid="24" grpId="0" animBg="1"/>
      <p:bldP spid="25" grpId="0"/>
      <p:bldP spid="26" grpId="0"/>
      <p:bldP spid="27" grpId="0" animBg="1"/>
      <p:bldP spid="28" grpId="0" animBg="1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AB67351-F1B8-4646-A610-C43D08BB550E}"/>
              </a:ext>
            </a:extLst>
          </p:cNvPr>
          <p:cNvSpPr txBox="1"/>
          <p:nvPr/>
        </p:nvSpPr>
        <p:spPr>
          <a:xfrm>
            <a:off x="138430" y="109008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P: 1.55 </a:t>
            </a:r>
            <a:r>
              <a:rPr lang="en-US" sz="2400" dirty="0" err="1"/>
              <a:t>Cont</a:t>
            </a:r>
            <a:r>
              <a:rPr lang="en-US" sz="2400" dirty="0"/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81E74F3-3E02-4921-A459-BCC10EEB6B56}"/>
                  </a:ext>
                </a:extLst>
              </p:cNvPr>
              <p:cNvSpPr txBox="1"/>
              <p:nvPr/>
            </p:nvSpPr>
            <p:spPr>
              <a:xfrm>
                <a:off x="3410909" y="339841"/>
                <a:ext cx="1864981" cy="453137"/>
              </a:xfrm>
              <a:prstGeom prst="rect">
                <a:avLst/>
              </a:prstGeom>
              <a:noFill/>
              <a:ln w="2540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=−2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en-US" sz="2000" dirty="0"/>
                  <a:t>          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81E74F3-3E02-4921-A459-BCC10EEB6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0909" y="339841"/>
                <a:ext cx="1864981" cy="453137"/>
              </a:xfrm>
              <a:prstGeom prst="rect">
                <a:avLst/>
              </a:prstGeom>
              <a:blipFill>
                <a:blip r:embed="rId2"/>
                <a:stretch>
                  <a:fillRect b="-1282"/>
                </a:stretch>
              </a:blipFill>
              <a:ln w="2540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7E49C98B-9C5D-4DFA-A368-3F80B9A79DAE}"/>
              </a:ext>
            </a:extLst>
          </p:cNvPr>
          <p:cNvSpPr txBox="1"/>
          <p:nvPr/>
        </p:nvSpPr>
        <p:spPr>
          <a:xfrm>
            <a:off x="5410200" y="358466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Called Virial  Theorem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041AB8-0A71-4A4B-B00E-0BF91A8902FF}"/>
              </a:ext>
            </a:extLst>
          </p:cNvPr>
          <p:cNvSpPr txBox="1"/>
          <p:nvPr/>
        </p:nvSpPr>
        <p:spPr>
          <a:xfrm>
            <a:off x="589280" y="628168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CB6170-1F78-4E84-BAD0-148B8E34933B}"/>
                  </a:ext>
                </a:extLst>
              </p:cNvPr>
              <p:cNvSpPr txBox="1"/>
              <p:nvPr/>
            </p:nvSpPr>
            <p:spPr>
              <a:xfrm>
                <a:off x="1389380" y="952229"/>
                <a:ext cx="2819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CB6170-1F78-4E84-BAD0-148B8E3493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9380" y="952229"/>
                <a:ext cx="2819400" cy="400110"/>
              </a:xfrm>
              <a:prstGeom prst="rect">
                <a:avLst/>
              </a:prstGeom>
              <a:blipFill>
                <a:blip r:embed="rId3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50DC3A9-1460-40BE-AB3F-3645562A1A5E}"/>
                  </a:ext>
                </a:extLst>
              </p:cNvPr>
              <p:cNvSpPr txBox="1"/>
              <p:nvPr/>
            </p:nvSpPr>
            <p:spPr>
              <a:xfrm>
                <a:off x="3810000" y="914983"/>
                <a:ext cx="2819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50DC3A9-1460-40BE-AB3F-3645562A1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914983"/>
                <a:ext cx="2819400" cy="400110"/>
              </a:xfrm>
              <a:prstGeom prst="rect">
                <a:avLst/>
              </a:prstGeom>
              <a:blipFill>
                <a:blip r:embed="rId4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F0A3C29-7DA2-477B-926C-3829ECADB8C2}"/>
                  </a:ext>
                </a:extLst>
              </p:cNvPr>
              <p:cNvSpPr txBox="1"/>
              <p:nvPr/>
            </p:nvSpPr>
            <p:spPr>
              <a:xfrm>
                <a:off x="6858000" y="914983"/>
                <a:ext cx="1752600" cy="400110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F0A3C29-7DA2-477B-926C-3829ECADB8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914983"/>
                <a:ext cx="17526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FBFB97CD-5B67-4427-BC35-C1DDBFE0D02E}"/>
              </a:ext>
            </a:extLst>
          </p:cNvPr>
          <p:cNvSpPr txBox="1"/>
          <p:nvPr/>
        </p:nvSpPr>
        <p:spPr>
          <a:xfrm>
            <a:off x="2362200" y="1508649"/>
            <a:ext cx="594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Adding energy into system will result in decrease of </a:t>
            </a:r>
            <a:r>
              <a:rPr lang="en-US" sz="2000" i="1" dirty="0"/>
              <a:t>KE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FC3927-06A6-4C03-8007-C4D0AAA3E301}"/>
              </a:ext>
            </a:extLst>
          </p:cNvPr>
          <p:cNvSpPr txBox="1"/>
          <p:nvPr/>
        </p:nvSpPr>
        <p:spPr>
          <a:xfrm>
            <a:off x="142395" y="1998063"/>
            <a:ext cx="88592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When 1 unit of energy is added, </a:t>
            </a:r>
            <a:r>
              <a:rPr lang="en-US" sz="2000" i="1" dirty="0"/>
              <a:t>PE</a:t>
            </a:r>
            <a:r>
              <a:rPr lang="en-US" sz="2000" dirty="0"/>
              <a:t> will increase by 2 units (becomes less negative) </a:t>
            </a:r>
          </a:p>
          <a:p>
            <a:pPr algn="ctr"/>
            <a:r>
              <a:rPr lang="en-US" sz="2000" dirty="0">
                <a:sym typeface="Wingdings" panose="05000000000000000000" pitchFamily="2" charset="2"/>
              </a:rPr>
              <a:t> </a:t>
            </a:r>
            <a:r>
              <a:rPr lang="en-US" sz="2000" b="1" dirty="0">
                <a:sym typeface="Wingdings" panose="05000000000000000000" pitchFamily="2" charset="2"/>
              </a:rPr>
              <a:t>KE</a:t>
            </a:r>
            <a:r>
              <a:rPr lang="en-US" sz="2000" dirty="0">
                <a:sym typeface="Wingdings" panose="05000000000000000000" pitchFamily="2" charset="2"/>
              </a:rPr>
              <a:t> will decrease by 1 unit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68D781D-1F0B-44B9-9AB8-57E54FEAB7C0}"/>
                  </a:ext>
                </a:extLst>
              </p:cNvPr>
              <p:cNvSpPr txBox="1"/>
              <p:nvPr/>
            </p:nvSpPr>
            <p:spPr>
              <a:xfrm>
                <a:off x="138430" y="2683374"/>
                <a:ext cx="8229600" cy="17586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lphaUcParenBoth" startAt="3"/>
                </a:pPr>
                <a:r>
                  <a:rPr lang="en-US" sz="2000" dirty="0"/>
                  <a:t>A star can be modeled as a gas of particles that interact with each other</a:t>
                </a:r>
              </a:p>
              <a:p>
                <a:r>
                  <a:rPr lang="en-US" sz="2000" dirty="0"/>
                  <a:t>        only gravitationally. According to equipartition theorem, the average KE</a:t>
                </a:r>
              </a:p>
              <a:p>
                <a:r>
                  <a:rPr lang="en-US" sz="2000" dirty="0"/>
                  <a:t>        of the particles in such a star should be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000" dirty="0"/>
                  <a:t>, where </a:t>
                </a:r>
                <a:r>
                  <a:rPr lang="en-US" sz="2000" i="1" dirty="0"/>
                  <a:t>T </a:t>
                </a:r>
                <a:r>
                  <a:rPr lang="en-US" sz="2000" dirty="0"/>
                  <a:t>is average</a:t>
                </a:r>
              </a:p>
              <a:p>
                <a:r>
                  <a:rPr lang="en-US" sz="2000" dirty="0"/>
                  <a:t>        temperature. Express total energy of a star in terms of a terms of its </a:t>
                </a:r>
                <a:r>
                  <a:rPr lang="en-US" sz="2000" i="1" dirty="0"/>
                  <a:t>T</a:t>
                </a:r>
                <a:r>
                  <a:rPr lang="en-US" sz="2000" dirty="0"/>
                  <a:t>, and</a:t>
                </a:r>
              </a:p>
              <a:p>
                <a:r>
                  <a:rPr lang="en-US" sz="2000" i="1" dirty="0"/>
                  <a:t>        </a:t>
                </a:r>
                <a:r>
                  <a:rPr lang="en-US" sz="2000" dirty="0"/>
                  <a:t>calculate the heat capacity.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68D781D-1F0B-44B9-9AB8-57E54FEAB7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430" y="2683374"/>
                <a:ext cx="8229600" cy="1758687"/>
              </a:xfrm>
              <a:prstGeom prst="rect">
                <a:avLst/>
              </a:prstGeom>
              <a:blipFill>
                <a:blip r:embed="rId6"/>
                <a:stretch>
                  <a:fillRect l="-667" t="-1730" r="-667" b="-5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251BAD5-CD8D-4B80-9D5F-74D7893C7248}"/>
                  </a:ext>
                </a:extLst>
              </p:cNvPr>
              <p:cNvSpPr txBox="1"/>
              <p:nvPr/>
            </p:nvSpPr>
            <p:spPr>
              <a:xfrm>
                <a:off x="754703" y="4545984"/>
                <a:ext cx="1752600" cy="40011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251BAD5-CD8D-4B80-9D5F-74D7893C72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703" y="4545984"/>
                <a:ext cx="1752600" cy="400110"/>
              </a:xfrm>
              <a:prstGeom prst="rect">
                <a:avLst/>
              </a:prstGeom>
              <a:blipFill>
                <a:blip r:embed="rId7"/>
                <a:stretch>
                  <a:fillRect b="-3077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CA549E3-A3F0-45AF-8060-13423E105FB8}"/>
                  </a:ext>
                </a:extLst>
              </p:cNvPr>
              <p:cNvSpPr txBox="1"/>
              <p:nvPr/>
            </p:nvSpPr>
            <p:spPr>
              <a:xfrm>
                <a:off x="2989580" y="4442061"/>
                <a:ext cx="2438400" cy="668516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CA549E3-A3F0-45AF-8060-13423E105F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9580" y="4442061"/>
                <a:ext cx="2438400" cy="66851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201828A-7080-4710-8CEA-23D2F7B26CC2}"/>
                  </a:ext>
                </a:extLst>
              </p:cNvPr>
              <p:cNvSpPr txBox="1"/>
              <p:nvPr/>
            </p:nvSpPr>
            <p:spPr>
              <a:xfrm>
                <a:off x="5714999" y="4450648"/>
                <a:ext cx="2438400" cy="67666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𝑑𝑈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𝑑𝑇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201828A-7080-4710-8CEA-23D2F7B26C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999" y="4450648"/>
                <a:ext cx="2438400" cy="6766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9858F052-C8FA-4D54-AA03-A4B0325EBE66}"/>
              </a:ext>
            </a:extLst>
          </p:cNvPr>
          <p:cNvSpPr txBox="1"/>
          <p:nvPr/>
        </p:nvSpPr>
        <p:spPr>
          <a:xfrm>
            <a:off x="5674359" y="5126335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Heat Capacity is negative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F7723CB-CBBE-480B-84D3-7F3AB1033199}"/>
              </a:ext>
            </a:extLst>
          </p:cNvPr>
          <p:cNvSpPr txBox="1"/>
          <p:nvPr/>
        </p:nvSpPr>
        <p:spPr>
          <a:xfrm>
            <a:off x="334009" y="5589074"/>
            <a:ext cx="8047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Since star exists in empty space and does not really have a well-defined volume, therefore, it is useless to say </a:t>
            </a:r>
            <a:r>
              <a:rPr lang="en-US" sz="2000" i="1" dirty="0"/>
              <a:t>C</a:t>
            </a:r>
            <a:r>
              <a:rPr lang="en-US" sz="2000" i="1" baseline="-25000" dirty="0"/>
              <a:t>V</a:t>
            </a:r>
            <a:r>
              <a:rPr lang="en-US" sz="2000" dirty="0"/>
              <a:t> </a:t>
            </a:r>
            <a:r>
              <a:rPr lang="en-US" sz="2000" baseline="-25000" dirty="0"/>
              <a:t> </a:t>
            </a:r>
            <a:r>
              <a:rPr lang="en-US" sz="2000" dirty="0"/>
              <a:t>or </a:t>
            </a:r>
            <a:r>
              <a:rPr lang="en-US" sz="2000" i="1" dirty="0"/>
              <a:t>C</a:t>
            </a:r>
            <a:r>
              <a:rPr lang="en-US" sz="2000" i="1" baseline="-25000" dirty="0"/>
              <a:t>P</a:t>
            </a:r>
            <a:endParaRPr lang="en-US" sz="2000" i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810A98F-C21F-4852-810B-BD25D4B680FA}"/>
              </a:ext>
            </a:extLst>
          </p:cNvPr>
          <p:cNvSpPr/>
          <p:nvPr/>
        </p:nvSpPr>
        <p:spPr>
          <a:xfrm>
            <a:off x="7063739" y="4450648"/>
            <a:ext cx="937261" cy="71559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5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8" grpId="0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2505</TotalTime>
  <Words>1398</Words>
  <Application>Microsoft Office PowerPoint</Application>
  <PresentationFormat>On-screen Show (4:3)</PresentationFormat>
  <Paragraphs>191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351     Thermal Physics      Spring 2009</dc:title>
  <dc:creator>Weida Wu</dc:creator>
  <cp:lastModifiedBy>Tariq Gilani</cp:lastModifiedBy>
  <cp:revision>146</cp:revision>
  <dcterms:created xsi:type="dcterms:W3CDTF">2008-12-22T02:42:35Z</dcterms:created>
  <dcterms:modified xsi:type="dcterms:W3CDTF">2022-02-09T17:18:34Z</dcterms:modified>
</cp:coreProperties>
</file>